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3"/>
  </p:notesMasterIdLst>
  <p:sldIdLst>
    <p:sldId id="257" r:id="rId2"/>
    <p:sldId id="256" r:id="rId3"/>
    <p:sldId id="258" r:id="rId4"/>
    <p:sldId id="259" r:id="rId5"/>
    <p:sldId id="274"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3" r:id="rId19"/>
    <p:sldId id="304" r:id="rId20"/>
    <p:sldId id="289" r:id="rId21"/>
    <p:sldId id="26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00FF7-649E-4E03-BD2E-82A95D9F3CE8}" type="datetimeFigureOut">
              <a:rPr lang="ru-KZ" smtClean="0"/>
              <a:t>11/07/2025</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93926-22FB-4C9E-A6DA-E89D3422E61C}" type="slidenum">
              <a:rPr lang="ru-KZ" smtClean="0"/>
              <a:t>‹#›</a:t>
            </a:fld>
            <a:endParaRPr lang="ru-KZ"/>
          </a:p>
        </p:txBody>
      </p:sp>
    </p:spTree>
    <p:extLst>
      <p:ext uri="{BB962C8B-B14F-4D97-AF65-F5344CB8AC3E}">
        <p14:creationId xmlns:p14="http://schemas.microsoft.com/office/powerpoint/2010/main" val="533100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B0681F3-F1C5-4083-BF0E-EC5E4DD76053}" type="slidenum">
              <a:rPr lang="ru-RU" smtClean="0"/>
              <a:t>1</a:t>
            </a:fld>
            <a:endParaRPr lang="ru-RU"/>
          </a:p>
        </p:txBody>
      </p:sp>
    </p:spTree>
    <p:extLst>
      <p:ext uri="{BB962C8B-B14F-4D97-AF65-F5344CB8AC3E}">
        <p14:creationId xmlns:p14="http://schemas.microsoft.com/office/powerpoint/2010/main" val="48023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26B5266-BBEB-4908-A7EC-ABB5AFAED1B9}" type="datetimeFigureOut">
              <a:rPr lang="ru-KZ" smtClean="0"/>
              <a:t>11/07/2025</a:t>
            </a:fld>
            <a:endParaRPr lang="ru-KZ"/>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KZ"/>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C610151-5552-4754-A1E8-4F3F5BBD5364}" type="slidenum">
              <a:rPr lang="ru-KZ" smtClean="0"/>
              <a:t>‹#›</a:t>
            </a:fld>
            <a:endParaRPr lang="ru-KZ"/>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361391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6B5266-BBEB-4908-A7EC-ABB5AFAED1B9}" type="datetimeFigureOut">
              <a:rPr lang="ru-KZ" smtClean="0"/>
              <a:t>11/07/2025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610151-5552-4754-A1E8-4F3F5BBD5364}" type="slidenum">
              <a:rPr lang="ru-KZ" smtClean="0"/>
              <a:t>‹#›</a:t>
            </a:fld>
            <a:endParaRPr lang="ru-KZ"/>
          </a:p>
        </p:txBody>
      </p:sp>
    </p:spTree>
    <p:extLst>
      <p:ext uri="{BB962C8B-B14F-4D97-AF65-F5344CB8AC3E}">
        <p14:creationId xmlns:p14="http://schemas.microsoft.com/office/powerpoint/2010/main" val="3871776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6B5266-BBEB-4908-A7EC-ABB5AFAED1B9}" type="datetimeFigureOut">
              <a:rPr lang="ru-KZ" smtClean="0"/>
              <a:t>11/07/2025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610151-5552-4754-A1E8-4F3F5BBD5364}" type="slidenum">
              <a:rPr lang="ru-KZ" smtClean="0"/>
              <a:t>‹#›</a:t>
            </a:fld>
            <a:endParaRPr lang="ru-KZ"/>
          </a:p>
        </p:txBody>
      </p:sp>
    </p:spTree>
    <p:extLst>
      <p:ext uri="{BB962C8B-B14F-4D97-AF65-F5344CB8AC3E}">
        <p14:creationId xmlns:p14="http://schemas.microsoft.com/office/powerpoint/2010/main" val="566226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6B5266-BBEB-4908-A7EC-ABB5AFAED1B9}" type="datetimeFigureOut">
              <a:rPr lang="ru-KZ" smtClean="0"/>
              <a:t>11/07/2025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610151-5552-4754-A1E8-4F3F5BBD5364}" type="slidenum">
              <a:rPr lang="ru-KZ" smtClean="0"/>
              <a:t>‹#›</a:t>
            </a:fld>
            <a:endParaRPr lang="ru-KZ"/>
          </a:p>
        </p:txBody>
      </p:sp>
    </p:spTree>
    <p:extLst>
      <p:ext uri="{BB962C8B-B14F-4D97-AF65-F5344CB8AC3E}">
        <p14:creationId xmlns:p14="http://schemas.microsoft.com/office/powerpoint/2010/main" val="294689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26B5266-BBEB-4908-A7EC-ABB5AFAED1B9}" type="datetimeFigureOut">
              <a:rPr lang="ru-KZ" smtClean="0"/>
              <a:t>11/07/2025</a:t>
            </a:fld>
            <a:endParaRPr lang="ru-KZ"/>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KZ"/>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C610151-5552-4754-A1E8-4F3F5BBD5364}" type="slidenum">
              <a:rPr lang="ru-KZ" smtClean="0"/>
              <a:t>‹#›</a:t>
            </a:fld>
            <a:endParaRPr lang="ru-KZ"/>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457044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26B5266-BBEB-4908-A7EC-ABB5AFAED1B9}" type="datetimeFigureOut">
              <a:rPr lang="ru-KZ" smtClean="0"/>
              <a:t>11/07/2025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BC610151-5552-4754-A1E8-4F3F5BBD5364}" type="slidenum">
              <a:rPr lang="ru-KZ" smtClean="0"/>
              <a:t>‹#›</a:t>
            </a:fld>
            <a:endParaRPr lang="ru-KZ"/>
          </a:p>
        </p:txBody>
      </p:sp>
    </p:spTree>
    <p:extLst>
      <p:ext uri="{BB962C8B-B14F-4D97-AF65-F5344CB8AC3E}">
        <p14:creationId xmlns:p14="http://schemas.microsoft.com/office/powerpoint/2010/main" val="79566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26B5266-BBEB-4908-A7EC-ABB5AFAED1B9}" type="datetimeFigureOut">
              <a:rPr lang="ru-KZ" smtClean="0"/>
              <a:t>11/07/2025</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BC610151-5552-4754-A1E8-4F3F5BBD5364}" type="slidenum">
              <a:rPr lang="ru-KZ" smtClean="0"/>
              <a:t>‹#›</a:t>
            </a:fld>
            <a:endParaRPr lang="ru-KZ"/>
          </a:p>
        </p:txBody>
      </p:sp>
    </p:spTree>
    <p:extLst>
      <p:ext uri="{BB962C8B-B14F-4D97-AF65-F5344CB8AC3E}">
        <p14:creationId xmlns:p14="http://schemas.microsoft.com/office/powerpoint/2010/main" val="153029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26B5266-BBEB-4908-A7EC-ABB5AFAED1B9}" type="datetimeFigureOut">
              <a:rPr lang="ru-KZ" smtClean="0"/>
              <a:t>11/07/2025</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BC610151-5552-4754-A1E8-4F3F5BBD5364}" type="slidenum">
              <a:rPr lang="ru-KZ" smtClean="0"/>
              <a:t>‹#›</a:t>
            </a:fld>
            <a:endParaRPr lang="ru-KZ"/>
          </a:p>
        </p:txBody>
      </p:sp>
    </p:spTree>
    <p:extLst>
      <p:ext uri="{BB962C8B-B14F-4D97-AF65-F5344CB8AC3E}">
        <p14:creationId xmlns:p14="http://schemas.microsoft.com/office/powerpoint/2010/main" val="114772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B5266-BBEB-4908-A7EC-ABB5AFAED1B9}" type="datetimeFigureOut">
              <a:rPr lang="ru-KZ" smtClean="0"/>
              <a:t>11/07/2025</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BC610151-5552-4754-A1E8-4F3F5BBD5364}" type="slidenum">
              <a:rPr lang="ru-KZ" smtClean="0"/>
              <a:t>‹#›</a:t>
            </a:fld>
            <a:endParaRPr lang="ru-KZ"/>
          </a:p>
        </p:txBody>
      </p:sp>
    </p:spTree>
    <p:extLst>
      <p:ext uri="{BB962C8B-B14F-4D97-AF65-F5344CB8AC3E}">
        <p14:creationId xmlns:p14="http://schemas.microsoft.com/office/powerpoint/2010/main" val="156235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26B5266-BBEB-4908-A7EC-ABB5AFAED1B9}" type="datetimeFigureOut">
              <a:rPr lang="ru-KZ" smtClean="0"/>
              <a:t>11/07/2025</a:t>
            </a:fld>
            <a:endParaRPr lang="ru-K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KZ"/>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C610151-5552-4754-A1E8-4F3F5BBD5364}" type="slidenum">
              <a:rPr lang="ru-KZ" smtClean="0"/>
              <a:t>‹#›</a:t>
            </a:fld>
            <a:endParaRPr lang="ru-K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8391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26B5266-BBEB-4908-A7EC-ABB5AFAED1B9}" type="datetimeFigureOut">
              <a:rPr lang="ru-KZ" smtClean="0"/>
              <a:t>11/07/2025</a:t>
            </a:fld>
            <a:endParaRPr lang="ru-K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C610151-5552-4754-A1E8-4F3F5BBD5364}" type="slidenum">
              <a:rPr lang="ru-KZ" smtClean="0"/>
              <a:t>‹#›</a:t>
            </a:fld>
            <a:endParaRPr lang="ru-K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042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26B5266-BBEB-4908-A7EC-ABB5AFAED1B9}" type="datetimeFigureOut">
              <a:rPr lang="ru-KZ" smtClean="0"/>
              <a:t>11/07/2025</a:t>
            </a:fld>
            <a:endParaRPr lang="ru-KZ"/>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KZ"/>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C610151-5552-4754-A1E8-4F3F5BBD5364}" type="slidenum">
              <a:rPr lang="ru-KZ" smtClean="0"/>
              <a:t>‹#›</a:t>
            </a:fld>
            <a:endParaRPr lang="ru-KZ"/>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623035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4709" y="166938"/>
            <a:ext cx="11617291" cy="1678658"/>
          </a:xfrm>
        </p:spPr>
        <p:txBody>
          <a:bodyPr>
            <a:noAutofit/>
          </a:bodyPr>
          <a:lstStyle/>
          <a:p>
            <a:pPr marL="0" indent="0" algn="ctr">
              <a:lnSpc>
                <a:spcPct val="100000"/>
              </a:lnSpc>
              <a:spcBef>
                <a:spcPts val="0"/>
              </a:spcBef>
              <a:spcAft>
                <a:spcPts val="0"/>
              </a:spcAft>
              <a:buNone/>
            </a:pPr>
            <a:r>
              <a:rPr lang="kk-KZ" sz="1800" dirty="0">
                <a:solidFill>
                  <a:prstClr val="black">
                    <a:lumMod val="95000"/>
                    <a:lumOff val="5000"/>
                  </a:prstClr>
                </a:solidFill>
                <a:latin typeface="Comic Sans MS" panose="030F0702030302020204" pitchFamily="66" charset="0"/>
                <a:ea typeface="+mj-ea"/>
                <a:cs typeface="Arial" panose="020B0604020202020204" pitchFamily="34" charset="0"/>
              </a:rPr>
              <a:t>ҚАЗАҚСТАН РЕСПУБЛИКАСЫНЫҢ БІЛІМ ЖӘНЕ ҒЫЛЫМ </a:t>
            </a:r>
            <a:r>
              <a:rPr lang="kk-KZ" sz="1800" dirty="0" smtClean="0">
                <a:solidFill>
                  <a:prstClr val="black">
                    <a:lumMod val="95000"/>
                    <a:lumOff val="5000"/>
                  </a:prstClr>
                </a:solidFill>
                <a:latin typeface="Comic Sans MS" panose="030F0702030302020204" pitchFamily="66" charset="0"/>
                <a:ea typeface="+mj-ea"/>
                <a:cs typeface="Arial" panose="020B0604020202020204" pitchFamily="34" charset="0"/>
              </a:rPr>
              <a:t>МИНИСТРЛІГІ</a:t>
            </a:r>
            <a:endParaRPr lang="en-US" sz="1800" dirty="0" smtClean="0">
              <a:solidFill>
                <a:prstClr val="black">
                  <a:lumMod val="95000"/>
                  <a:lumOff val="5000"/>
                </a:prstClr>
              </a:solidFill>
              <a:latin typeface="Comic Sans MS" panose="030F0702030302020204" pitchFamily="66" charset="0"/>
              <a:ea typeface="+mj-ea"/>
              <a:cs typeface="Arial" panose="020B0604020202020204" pitchFamily="34" charset="0"/>
            </a:endParaRPr>
          </a:p>
          <a:p>
            <a:pPr marL="0" indent="0" algn="ctr">
              <a:lnSpc>
                <a:spcPct val="100000"/>
              </a:lnSpc>
              <a:spcBef>
                <a:spcPts val="0"/>
              </a:spcBef>
              <a:spcAft>
                <a:spcPts val="0"/>
              </a:spcAft>
              <a:buNone/>
            </a:pPr>
            <a:r>
              <a:rPr lang="kk-KZ" sz="1800" dirty="0" smtClean="0">
                <a:solidFill>
                  <a:prstClr val="black">
                    <a:lumMod val="95000"/>
                    <a:lumOff val="5000"/>
                  </a:prstClr>
                </a:solidFill>
                <a:latin typeface="Comic Sans MS" panose="030F0702030302020204" pitchFamily="66" charset="0"/>
                <a:ea typeface="+mj-ea"/>
                <a:cs typeface="Arial" panose="020B0604020202020204" pitchFamily="34" charset="0"/>
              </a:rPr>
              <a:t>ӘЛ-ФАРАБИ </a:t>
            </a:r>
            <a:r>
              <a:rPr lang="kk-KZ" sz="1800" dirty="0">
                <a:solidFill>
                  <a:prstClr val="black">
                    <a:lumMod val="95000"/>
                    <a:lumOff val="5000"/>
                  </a:prstClr>
                </a:solidFill>
                <a:latin typeface="Comic Sans MS" panose="030F0702030302020204" pitchFamily="66" charset="0"/>
                <a:ea typeface="+mj-ea"/>
                <a:cs typeface="Arial" panose="020B0604020202020204" pitchFamily="34" charset="0"/>
              </a:rPr>
              <a:t>АТЫНДАҒЫ ҚАЗАҚ ҰЛТТЫҚ </a:t>
            </a:r>
            <a:r>
              <a:rPr lang="kk-KZ" sz="1800" dirty="0" smtClean="0">
                <a:solidFill>
                  <a:prstClr val="black">
                    <a:lumMod val="95000"/>
                    <a:lumOff val="5000"/>
                  </a:prstClr>
                </a:solidFill>
                <a:latin typeface="Comic Sans MS" panose="030F0702030302020204" pitchFamily="66" charset="0"/>
                <a:ea typeface="+mj-ea"/>
                <a:cs typeface="Arial" panose="020B0604020202020204" pitchFamily="34" charset="0"/>
              </a:rPr>
              <a:t>УНИВЕРСИТЕТІ</a:t>
            </a:r>
            <a:endParaRPr lang="en-US" sz="1800" dirty="0" smtClean="0">
              <a:solidFill>
                <a:prstClr val="black">
                  <a:lumMod val="95000"/>
                  <a:lumOff val="5000"/>
                </a:prstClr>
              </a:solidFill>
              <a:latin typeface="Comic Sans MS" panose="030F0702030302020204" pitchFamily="66" charset="0"/>
              <a:ea typeface="+mj-ea"/>
              <a:cs typeface="Arial" panose="020B0604020202020204" pitchFamily="34" charset="0"/>
            </a:endParaRPr>
          </a:p>
          <a:p>
            <a:pPr marL="0" indent="0" algn="ctr">
              <a:lnSpc>
                <a:spcPct val="100000"/>
              </a:lnSpc>
              <a:spcBef>
                <a:spcPts val="0"/>
              </a:spcBef>
              <a:spcAft>
                <a:spcPts val="0"/>
              </a:spcAft>
              <a:buNone/>
            </a:pPr>
            <a:r>
              <a:rPr lang="kk-KZ" sz="1800" dirty="0" smtClean="0">
                <a:solidFill>
                  <a:prstClr val="black">
                    <a:lumMod val="95000"/>
                    <a:lumOff val="5000"/>
                  </a:prstClr>
                </a:solidFill>
                <a:latin typeface="Comic Sans MS" panose="030F0702030302020204" pitchFamily="66" charset="0"/>
                <a:ea typeface="+mj-ea"/>
                <a:cs typeface="Arial" panose="020B0604020202020204" pitchFamily="34" charset="0"/>
              </a:rPr>
              <a:t>БИОЛОГИЯ </a:t>
            </a:r>
            <a:r>
              <a:rPr lang="kk-KZ" sz="1800" dirty="0">
                <a:solidFill>
                  <a:prstClr val="black">
                    <a:lumMod val="95000"/>
                    <a:lumOff val="5000"/>
                  </a:prstClr>
                </a:solidFill>
                <a:latin typeface="Comic Sans MS" panose="030F0702030302020204" pitchFamily="66" charset="0"/>
                <a:ea typeface="+mj-ea"/>
                <a:cs typeface="Arial" panose="020B0604020202020204" pitchFamily="34" charset="0"/>
              </a:rPr>
              <a:t>ЖӘНЕ БИОТЕХНОЛОГИЯ ФАКУЛЬТЕТІ</a:t>
            </a:r>
          </a:p>
          <a:p>
            <a:pPr marL="0" indent="0" algn="ctr">
              <a:lnSpc>
                <a:spcPct val="100000"/>
              </a:lnSpc>
              <a:spcBef>
                <a:spcPts val="0"/>
              </a:spcBef>
              <a:spcAft>
                <a:spcPts val="0"/>
              </a:spcAft>
              <a:buNone/>
            </a:pPr>
            <a:r>
              <a:rPr lang="kk-KZ" sz="1800" dirty="0" smtClean="0">
                <a:solidFill>
                  <a:prstClr val="black">
                    <a:lumMod val="95000"/>
                    <a:lumOff val="5000"/>
                  </a:prstClr>
                </a:solidFill>
                <a:latin typeface="Comic Sans MS" panose="030F0702030302020204" pitchFamily="66" charset="0"/>
                <a:ea typeface="+mj-ea"/>
                <a:cs typeface="Arial" panose="020B0604020202020204" pitchFamily="34" charset="0"/>
              </a:rPr>
              <a:t>БОТАНИКА ЖӘНЕ АГРОЭКОЛОГИЯ КАФЕДРАСЫ</a:t>
            </a:r>
          </a:p>
          <a:p>
            <a:pPr marL="0" indent="0" algn="ctr">
              <a:buNone/>
            </a:pPr>
            <a:endParaRPr lang="ru-RU" sz="1400" dirty="0"/>
          </a:p>
        </p:txBody>
      </p:sp>
      <p:sp>
        <p:nvSpPr>
          <p:cNvPr id="4" name="Прямоугольник 3"/>
          <p:cNvSpPr/>
          <p:nvPr/>
        </p:nvSpPr>
        <p:spPr>
          <a:xfrm>
            <a:off x="1969171" y="2736502"/>
            <a:ext cx="9070139" cy="954107"/>
          </a:xfrm>
          <a:prstGeom prst="rect">
            <a:avLst/>
          </a:prstGeom>
        </p:spPr>
        <p:txBody>
          <a:bodyPr wrap="square">
            <a:spAutoFit/>
          </a:bodyPr>
          <a:lstStyle/>
          <a:p>
            <a:pPr algn="ctr" eaLnBrk="0" hangingPunct="0"/>
            <a:r>
              <a:rPr lang="kk-KZ" sz="2800" dirty="0" smtClean="0">
                <a:latin typeface="Comic Sans MS" panose="030F0702030302020204" pitchFamily="66" charset="0"/>
              </a:rPr>
              <a:t>Тақырыбы</a:t>
            </a:r>
            <a:r>
              <a:rPr lang="kk-KZ" sz="2800" dirty="0">
                <a:latin typeface="Comic Sans MS" panose="030F0702030302020204" pitchFamily="66" charset="0"/>
              </a:rPr>
              <a:t>: </a:t>
            </a:r>
            <a:r>
              <a:rPr lang="kk-KZ" sz="2800" b="1" dirty="0">
                <a:latin typeface="Comic Sans MS" panose="030F0702030302020204" pitchFamily="66" charset="0"/>
              </a:rPr>
              <a:t>Табиғи қорлар, оларды тиімді пайдалану және қорғау</a:t>
            </a:r>
            <a:endParaRPr lang="kk-KZ" sz="2800" b="1" dirty="0">
              <a:latin typeface="Comic Sans MS" panose="030F0702030302020204" pitchFamily="66" charset="0"/>
              <a:cs typeface="Times New Roman"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761" y="166939"/>
            <a:ext cx="1491530" cy="1661862"/>
          </a:xfrm>
          <a:prstGeom prst="rect">
            <a:avLst/>
          </a:prstGeom>
        </p:spPr>
      </p:pic>
      <p:pic>
        <p:nvPicPr>
          <p:cNvPr id="7" name="Рисунок 6">
            <a:extLst>
              <a:ext uri="{FF2B5EF4-FFF2-40B4-BE49-F238E27FC236}">
                <a16:creationId xmlns:a16="http://schemas.microsoft.com/office/drawing/2014/main" id="{E4CBA9E7-392A-A422-6E27-CCC2F09DD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2672" y="156190"/>
            <a:ext cx="1689328" cy="1678658"/>
          </a:xfrm>
          <a:prstGeom prst="rect">
            <a:avLst/>
          </a:prstGeom>
        </p:spPr>
      </p:pic>
      <p:sp>
        <p:nvSpPr>
          <p:cNvPr id="10" name="TextBox 9">
            <a:extLst>
              <a:ext uri="{FF2B5EF4-FFF2-40B4-BE49-F238E27FC236}">
                <a16:creationId xmlns:a16="http://schemas.microsoft.com/office/drawing/2014/main" id="{5742053D-4F51-BAE2-102E-74AD13C8E3D4}"/>
              </a:ext>
            </a:extLst>
          </p:cNvPr>
          <p:cNvSpPr txBox="1"/>
          <p:nvPr/>
        </p:nvSpPr>
        <p:spPr>
          <a:xfrm>
            <a:off x="8457988" y="5617028"/>
            <a:ext cx="3344185" cy="646331"/>
          </a:xfrm>
          <a:prstGeom prst="rect">
            <a:avLst/>
          </a:prstGeom>
          <a:noFill/>
        </p:spPr>
        <p:txBody>
          <a:bodyPr wrap="none" rtlCol="0">
            <a:spAutoFit/>
          </a:bodyPr>
          <a:lstStyle/>
          <a:p>
            <a:r>
              <a:rPr lang="kk-KZ" dirty="0" smtClean="0">
                <a:latin typeface="Comic Sans MS" panose="030F0702030302020204" pitchFamily="66" charset="0"/>
                <a:cs typeface="Times New Roman" panose="02020603050405020304" pitchFamily="18" charset="0"/>
              </a:rPr>
              <a:t>Дәріскер: </a:t>
            </a:r>
            <a:r>
              <a:rPr lang="kk-KZ" dirty="0">
                <a:latin typeface="Comic Sans MS" panose="030F0702030302020204" pitchFamily="66" charset="0"/>
                <a:cs typeface="Times New Roman" panose="02020603050405020304" pitchFamily="18" charset="0"/>
              </a:rPr>
              <a:t>б.ғ.к., профессор </a:t>
            </a:r>
          </a:p>
          <a:p>
            <a:r>
              <a:rPr lang="kk-KZ" dirty="0">
                <a:latin typeface="Comic Sans MS" panose="030F0702030302020204" pitchFamily="66" charset="0"/>
                <a:cs typeface="Times New Roman" panose="02020603050405020304" pitchFamily="18" charset="0"/>
              </a:rPr>
              <a:t>Аметов Абибулла </a:t>
            </a:r>
            <a:endParaRPr lang="ru-KZ" dirty="0">
              <a:latin typeface="Comic Sans MS" panose="030F0702030302020204" pitchFamily="66" charset="0"/>
              <a:cs typeface="Times New Roman" panose="02020603050405020304" pitchFamily="18" charset="0"/>
            </a:endParaRPr>
          </a:p>
        </p:txBody>
      </p:sp>
      <p:sp>
        <p:nvSpPr>
          <p:cNvPr id="13" name="TextBox 12">
            <a:extLst>
              <a:ext uri="{FF2B5EF4-FFF2-40B4-BE49-F238E27FC236}">
                <a16:creationId xmlns:a16="http://schemas.microsoft.com/office/drawing/2014/main" id="{92D0236F-ACAB-0665-DB82-5F1CB3C25745}"/>
              </a:ext>
            </a:extLst>
          </p:cNvPr>
          <p:cNvSpPr txBox="1"/>
          <p:nvPr/>
        </p:nvSpPr>
        <p:spPr>
          <a:xfrm>
            <a:off x="2581825" y="1845596"/>
            <a:ext cx="7354388" cy="523220"/>
          </a:xfrm>
          <a:prstGeom prst="rect">
            <a:avLst/>
          </a:prstGeom>
          <a:noFill/>
        </p:spPr>
        <p:txBody>
          <a:bodyPr wrap="square">
            <a:spAutoFit/>
          </a:bodyPr>
          <a:lstStyle/>
          <a:p>
            <a:pPr algn="ctr" eaLnBrk="0" hangingPunct="0"/>
            <a:r>
              <a:rPr lang="kk-KZ" sz="2800" b="1" dirty="0">
                <a:latin typeface="Comic Sans MS" panose="030F0702030302020204" pitchFamily="66" charset="0"/>
                <a:cs typeface="Arial" panose="020B0604020202020204" pitchFamily="34" charset="0"/>
              </a:rPr>
              <a:t>2</a:t>
            </a:r>
            <a:r>
              <a:rPr lang="en-US" sz="2800" b="1" dirty="0" smtClean="0">
                <a:latin typeface="Comic Sans MS" panose="030F0702030302020204" pitchFamily="66" charset="0"/>
                <a:cs typeface="Arial" panose="020B0604020202020204" pitchFamily="34" charset="0"/>
              </a:rPr>
              <a:t> </a:t>
            </a:r>
            <a:r>
              <a:rPr lang="kk-KZ" sz="2800" b="1" dirty="0" smtClean="0">
                <a:latin typeface="Comic Sans MS" panose="030F0702030302020204" pitchFamily="66" charset="0"/>
                <a:cs typeface="Arial" panose="020B0604020202020204" pitchFamily="34" charset="0"/>
              </a:rPr>
              <a:t>Дәріс </a:t>
            </a:r>
            <a:endParaRPr lang="kk-KZ" sz="2800" b="1"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31309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19200" y="472440"/>
            <a:ext cx="9601200" cy="6035040"/>
          </a:xfrm>
        </p:spPr>
        <p:txBody>
          <a:bodyPr>
            <a:normAutofit fontScale="92500"/>
          </a:bodyPr>
          <a:lstStyle/>
          <a:p>
            <a:pPr algn="just">
              <a:lnSpc>
                <a:spcPct val="107000"/>
              </a:lnSpc>
              <a:spcAft>
                <a:spcPts val="800"/>
              </a:spcAft>
              <a:buNone/>
            </a:pP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Судың</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қасиеттері</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қысым</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мен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температураға</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байланысты</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күшті</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өзгереді</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Егер</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қысымы</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1 атм. таза су 0°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шамасында</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қатса</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600 атм.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жағдайында</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-5°С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температурада</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қатады</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Бұл</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заңдылык</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негізінде</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тығыздығы</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20 670 атм.-</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ға</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жеткен</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су +76°С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температурада</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қатуы</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тиіс</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Сонымен</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біз</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елестете</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алмайтын</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күйдегі</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мұз</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яғни</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ыстық</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мұз</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жоғарыда</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аталған</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қысым</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байкалатын</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Жер</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қойнауында</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кездесуі</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мүмкін</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Температура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өте</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төмен</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(-170°С), ал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кысым</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аз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болған</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жағдайда</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өте</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тығыз</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мүз</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калыптасады</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оның</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тығыздығы</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2,32 г/см</a:t>
            </a:r>
            <a:r>
              <a:rPr lang="ru-RU" sz="2400" baseline="300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2</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-ге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жетуі</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мүмкін</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бұл</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тығыздықты</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басқа</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қатты</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заттардың</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тығыздығымен</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салыстырып</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көріңдер</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Кристалдык</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құрылымы</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жоқ</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мұндай</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мұздар</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Күн</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жүйесіндегі</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суық</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ғаламшарда</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кездеседі</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a:t>
            </a:r>
            <a:endParaRPr lang="ru-KZ" sz="2400" dirty="0">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buNone/>
            </a:pP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Судың</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аталған</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ғажайып</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қасиеттері</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Жер</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шарында</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тіршіліктің</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пайда</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болып</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дамуына</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және</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сақталауына</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жағдай</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жасады</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Қасиеттеріне</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байланысты</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географиялық</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қабықта</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жүріп</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жаткан</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процестердің</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барлығына</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бірдей</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қатысып</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маңызды</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рөл</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sz="2400"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атқарады</a:t>
            </a:r>
            <a:r>
              <a:rPr lang="ru-RU" sz="24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a:t>
            </a:r>
            <a:endParaRPr lang="ru-KZ" sz="2400" dirty="0">
              <a:latin typeface="Comic Sans MS" panose="030F0702030302020204" pitchFamily="66" charset="0"/>
              <a:ea typeface="Calibri" panose="020F050202020403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2334140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9640" y="322186"/>
            <a:ext cx="6096000" cy="6122189"/>
          </a:xfrm>
          <a:prstGeom prst="rect">
            <a:avLst/>
          </a:prstGeom>
        </p:spPr>
        <p:txBody>
          <a:bodyPr>
            <a:spAutoFit/>
          </a:bodyPr>
          <a:lstStyle/>
          <a:p>
            <a:pPr algn="just">
              <a:lnSpc>
                <a:spcPct val="107000"/>
              </a:lnSpc>
              <a:spcAft>
                <a:spcPts val="800"/>
              </a:spcAft>
              <a:buNone/>
            </a:pPr>
            <a:r>
              <a:rPr lang="ru-RU"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Табиғаттағы</a:t>
            </a:r>
            <a:r>
              <a:rPr lang="ru-RU"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су </a:t>
            </a:r>
            <a:r>
              <a:rPr lang="ru-RU"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айналымы</a:t>
            </a:r>
            <a:r>
              <a:rPr lang="ru-RU"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оның</a:t>
            </a:r>
            <a:r>
              <a:rPr lang="ru-RU"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маңызы</a:t>
            </a:r>
            <a:r>
              <a:rPr lang="ru-RU"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Судың</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Күн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энергиясы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мен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ауырлык</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күіпі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әсерінен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гидросфера, атмосфера, литосфера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жөне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тіршілік</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д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үниесін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камтитьш</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үздіксізайналымьш</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Дуниежузілік</a:t>
            </a: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ылгал</a:t>
            </a: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айналымы</a:t>
            </a: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немесе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су </a:t>
            </a:r>
            <a:r>
              <a:rPr lang="ru-RU"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айналымы</a:t>
            </a: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деп</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атайды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ru-KZ"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None/>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Күн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жылуы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өсерінен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теңіздер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мен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мұхиттардың</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күрлыктың</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бетінен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өзен-көлдермен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қатар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топырак</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пен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өсімдіктер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де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буландырады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буланған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су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атмосфераға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белініп</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шығады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Су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айналымында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ауа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ағындарының</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маңызы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зор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өйткені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ауа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массалары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мұхит</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үстінен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буланған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ылғалды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шалғай</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жатқан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күрлыққа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әкеліп</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жеткізеді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Жаңбыр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күйінде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жер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бетіне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кайта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түскен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судың</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басым</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бөлігі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су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айдындарын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толықтырып</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біразы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топыракка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сіңеді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Топырақ</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ылғалын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сіндрген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өсімдіктер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оның</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артықбөлігін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қайтадан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бу</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күйінде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атмосфераға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бөліп</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шығарады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Қүрлық</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өзендері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өз</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суын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теңіздер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мен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мұхиттарға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жеткізіп</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буланған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судың</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орнын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толтыруға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өз</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үлесін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қосады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Ал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теңіздер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мен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мұхиттардан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кайта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буланған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су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атмосферага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түсіп</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айналым</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түйықталады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ru-KZ" sz="1600" dirty="0">
              <a:latin typeface="Arial" panose="020B0604020202020204" pitchFamily="34" charset="0"/>
              <a:ea typeface="Calibri" panose="020F0502020204030204" pitchFamily="34" charset="0"/>
              <a:cs typeface="Arial" panose="020B0604020202020204" pitchFamily="34" charset="0"/>
            </a:endParaRPr>
          </a:p>
        </p:txBody>
      </p:sp>
      <p:pic>
        <p:nvPicPr>
          <p:cNvPr id="3" name="Рисунок 2"/>
          <p:cNvPicPr>
            <a:picLocks noChangeAspect="1"/>
          </p:cNvPicPr>
          <p:nvPr/>
        </p:nvPicPr>
        <p:blipFill>
          <a:blip r:embed="rId2"/>
          <a:stretch>
            <a:fillRect/>
          </a:stretch>
        </p:blipFill>
        <p:spPr>
          <a:xfrm>
            <a:off x="7016047" y="158336"/>
            <a:ext cx="5175953" cy="3676207"/>
          </a:xfrm>
          <a:prstGeom prst="rect">
            <a:avLst/>
          </a:prstGeom>
        </p:spPr>
      </p:pic>
      <p:pic>
        <p:nvPicPr>
          <p:cNvPr id="4" name="Рисунок 3"/>
          <p:cNvPicPr>
            <a:picLocks noChangeAspect="1"/>
          </p:cNvPicPr>
          <p:nvPr/>
        </p:nvPicPr>
        <p:blipFill>
          <a:blip r:embed="rId3"/>
          <a:stretch>
            <a:fillRect/>
          </a:stretch>
        </p:blipFill>
        <p:spPr>
          <a:xfrm>
            <a:off x="7025640" y="3998393"/>
            <a:ext cx="5135880" cy="2859607"/>
          </a:xfrm>
          <a:prstGeom prst="rect">
            <a:avLst/>
          </a:prstGeom>
        </p:spPr>
      </p:pic>
    </p:spTree>
    <p:extLst>
      <p:ext uri="{BB962C8B-B14F-4D97-AF65-F5344CB8AC3E}">
        <p14:creationId xmlns:p14="http://schemas.microsoft.com/office/powerpoint/2010/main" val="218210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1080" y="680352"/>
            <a:ext cx="5044181" cy="5940088"/>
          </a:xfrm>
          <a:prstGeom prst="rect">
            <a:avLst/>
          </a:prstGeom>
        </p:spPr>
        <p:txBody>
          <a:bodyPr wrap="square">
            <a:spAutoFit/>
          </a:bodyPr>
          <a:lstStyle/>
          <a:p>
            <a:pPr algn="ctr">
              <a:buNone/>
            </a:pPr>
            <a:r>
              <a:rPr lang="ru-RU" sz="2000" b="1" dirty="0">
                <a:latin typeface="Comic Sans MS" panose="030F0702030302020204" pitchFamily="66" charset="0"/>
                <a:ea typeface="Times New Roman" panose="02020603050405020304" pitchFamily="18" charset="0"/>
                <a:cs typeface="Arial" panose="020B0604020202020204" pitchFamily="34" charset="0"/>
              </a:rPr>
              <a:t>Литосфера</a:t>
            </a:r>
            <a:endParaRPr lang="ru-KZ" sz="2000" dirty="0">
              <a:latin typeface="Comic Sans MS" panose="030F0702030302020204" pitchFamily="66" charset="0"/>
              <a:ea typeface="Calibri" panose="020F0502020204030204" pitchFamily="34" charset="0"/>
              <a:cs typeface="Arial" panose="020B0604020202020204" pitchFamily="34" charset="0"/>
            </a:endParaRPr>
          </a:p>
          <a:p>
            <a:pPr algn="just">
              <a:buNone/>
            </a:pPr>
            <a:r>
              <a:rPr lang="ru-RU" sz="2000" i="1" dirty="0">
                <a:latin typeface="Comic Sans MS" panose="030F0702030302020204" pitchFamily="66" charset="0"/>
                <a:ea typeface="Times New Roman" panose="02020603050405020304" pitchFamily="18" charset="0"/>
                <a:cs typeface="Arial" panose="020B0604020202020204" pitchFamily="34" charset="0"/>
              </a:rPr>
              <a:t>	</a:t>
            </a:r>
            <a:r>
              <a:rPr lang="ru-RU" sz="2000" i="1" dirty="0" err="1">
                <a:latin typeface="Comic Sans MS" panose="030F0702030302020204" pitchFamily="66" charset="0"/>
                <a:ea typeface="Times New Roman" panose="02020603050405020304" pitchFamily="18" charset="0"/>
                <a:cs typeface="Arial" panose="020B0604020202020204" pitchFamily="34" charset="0"/>
              </a:rPr>
              <a:t>Жердің</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b="1" i="1" dirty="0" err="1">
                <a:latin typeface="Comic Sans MS" panose="030F0702030302020204" pitchFamily="66" charset="0"/>
                <a:ea typeface="Times New Roman" panose="02020603050405020304" pitchFamily="18" charset="0"/>
                <a:cs typeface="Arial" panose="020B0604020202020204" pitchFamily="34" charset="0"/>
              </a:rPr>
              <a:t>ішкі</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b="1" i="1" dirty="0" err="1">
                <a:latin typeface="Comic Sans MS" panose="030F0702030302020204" pitchFamily="66" charset="0"/>
                <a:ea typeface="Times New Roman" panose="02020603050405020304" pitchFamily="18" charset="0"/>
                <a:cs typeface="Arial" panose="020B0604020202020204" pitchFamily="34" charset="0"/>
              </a:rPr>
              <a:t>құрылысы</a:t>
            </a:r>
            <a:r>
              <a:rPr lang="ru-RU" sz="2000" b="1" i="1"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Жердің</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ішкі</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құрылысы</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туралы</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мәліметтер</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әлі</a:t>
            </a:r>
            <a:r>
              <a:rPr lang="ru-RU" sz="2000" dirty="0">
                <a:latin typeface="Comic Sans MS" panose="030F0702030302020204" pitchFamily="66" charset="0"/>
                <a:ea typeface="Times New Roman" panose="02020603050405020304" pitchFamily="18" charset="0"/>
                <a:cs typeface="Arial" panose="020B0604020202020204" pitchFamily="34" charset="0"/>
              </a:rPr>
              <a:t> жете </a:t>
            </a:r>
            <a:r>
              <a:rPr lang="ru-RU" sz="2000" dirty="0" err="1">
                <a:latin typeface="Comic Sans MS" panose="030F0702030302020204" pitchFamily="66" charset="0"/>
                <a:ea typeface="Times New Roman" panose="02020603050405020304" pitchFamily="18" charset="0"/>
                <a:cs typeface="Arial" panose="020B0604020202020204" pitchFamily="34" charset="0"/>
              </a:rPr>
              <a:t>зерттелмеген</a:t>
            </a:r>
            <a:r>
              <a:rPr lang="ru-RU" sz="2000" dirty="0">
                <a:latin typeface="Comic Sans MS" panose="030F0702030302020204" pitchFamily="66" charset="0"/>
                <a:ea typeface="Times New Roman" panose="02020603050405020304" pitchFamily="18" charset="0"/>
                <a:cs typeface="Arial" panose="020B0604020202020204" pitchFamily="34" charset="0"/>
              </a:rPr>
              <a:t> аса </a:t>
            </a:r>
            <a:r>
              <a:rPr lang="ru-RU" sz="2000" dirty="0" err="1">
                <a:latin typeface="Comic Sans MS" panose="030F0702030302020204" pitchFamily="66" charset="0"/>
                <a:ea typeface="Times New Roman" panose="02020603050405020304" pitchFamily="18" charset="0"/>
                <a:cs typeface="Arial" panose="020B0604020202020204" pitchFamily="34" charset="0"/>
              </a:rPr>
              <a:t>күрделі</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ғылыми</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мәселе</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болып</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табылады</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Өйткені</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зерттеу</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барысында</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жер</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қыртысының</a:t>
            </a:r>
            <a:r>
              <a:rPr lang="ru-RU" sz="2000" dirty="0">
                <a:latin typeface="Comic Sans MS" panose="030F0702030302020204" pitchFamily="66" charset="0"/>
                <a:ea typeface="Times New Roman" panose="02020603050405020304" pitchFamily="18" charset="0"/>
                <a:cs typeface="Arial" panose="020B0604020202020204" pitchFamily="34" charset="0"/>
              </a:rPr>
              <a:t> бар </a:t>
            </a:r>
            <a:r>
              <a:rPr lang="ru-RU" sz="2000" dirty="0" err="1">
                <a:latin typeface="Comic Sans MS" panose="030F0702030302020204" pitchFamily="66" charset="0"/>
                <a:ea typeface="Times New Roman" panose="02020603050405020304" pitchFamily="18" charset="0"/>
                <a:cs typeface="Arial" panose="020B0604020202020204" pitchFamily="34" charset="0"/>
              </a:rPr>
              <a:t>болғаны</a:t>
            </a:r>
            <a:r>
              <a:rPr lang="ru-RU" sz="2000" dirty="0">
                <a:latin typeface="Comic Sans MS" panose="030F0702030302020204" pitchFamily="66" charset="0"/>
                <a:ea typeface="Times New Roman" panose="02020603050405020304" pitchFamily="18" charset="0"/>
                <a:cs typeface="Arial" panose="020B0604020202020204" pitchFamily="34" charset="0"/>
              </a:rPr>
              <a:t> 15 км-</a:t>
            </a:r>
            <a:r>
              <a:rPr lang="ru-RU" sz="2000" dirty="0" err="1">
                <a:latin typeface="Comic Sans MS" panose="030F0702030302020204" pitchFamily="66" charset="0"/>
                <a:ea typeface="Times New Roman" panose="02020603050405020304" pitchFamily="18" charset="0"/>
                <a:cs typeface="Arial" panose="020B0604020202020204" pitchFamily="34" charset="0"/>
              </a:rPr>
              <a:t>ге</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дейінгі</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тереңдікте</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ғана</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бұрғыланып</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Қола</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түбегіндегі</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ұңғыма</a:t>
            </a:r>
            <a:r>
              <a:rPr lang="ru-RU" sz="2000" dirty="0">
                <a:latin typeface="Comic Sans MS" panose="030F0702030302020204" pitchFamily="66" charset="0"/>
                <a:ea typeface="Times New Roman" panose="02020603050405020304" pitchFamily="18" charset="0"/>
                <a:cs typeface="Arial" panose="020B0604020202020204" pitchFamily="34" charset="0"/>
              </a:rPr>
              <a:t>), оны </a:t>
            </a:r>
            <a:r>
              <a:rPr lang="ru-RU" sz="2000" dirty="0" err="1">
                <a:latin typeface="Comic Sans MS" panose="030F0702030302020204" pitchFamily="66" charset="0"/>
                <a:ea typeface="Times New Roman" panose="02020603050405020304" pitchFamily="18" charset="0"/>
                <a:cs typeface="Arial" panose="020B0604020202020204" pitchFamily="34" charset="0"/>
              </a:rPr>
              <a:t>құрайтын</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жыныстардың</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нақты</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үлгілері</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алынған</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Жердің</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бұдан</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тереңде</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жатқан</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бөліктері</a:t>
            </a:r>
            <a:r>
              <a:rPr lang="ru-RU" sz="2000" dirty="0">
                <a:latin typeface="Comic Sans MS" panose="030F0702030302020204" pitchFamily="66" charset="0"/>
                <a:ea typeface="Times New Roman" panose="02020603050405020304" pitchFamily="18" charset="0"/>
                <a:cs typeface="Arial" panose="020B0604020202020204" pitchFamily="34" charset="0"/>
              </a:rPr>
              <a:t>, оны </a:t>
            </a:r>
            <a:r>
              <a:rPr lang="ru-RU" sz="2000" dirty="0" err="1">
                <a:latin typeface="Comic Sans MS" panose="030F0702030302020204" pitchFamily="66" charset="0"/>
                <a:ea typeface="Times New Roman" panose="02020603050405020304" pitchFamily="18" charset="0"/>
                <a:cs typeface="Arial" panose="020B0604020202020204" pitchFamily="34" charset="0"/>
              </a:rPr>
              <a:t>құрайтын</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жыныстардың</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құрамы</a:t>
            </a:r>
            <a:r>
              <a:rPr lang="ru-RU" sz="2000" dirty="0">
                <a:latin typeface="Comic Sans MS" panose="030F0702030302020204" pitchFamily="66" charset="0"/>
                <a:ea typeface="Times New Roman" panose="02020603050405020304" pitchFamily="18" charset="0"/>
                <a:cs typeface="Arial" panose="020B0604020202020204" pitchFamily="34" charset="0"/>
              </a:rPr>
              <a:t> мен </a:t>
            </a:r>
            <a:r>
              <a:rPr lang="ru-RU" sz="2000" dirty="0" err="1">
                <a:latin typeface="Comic Sans MS" panose="030F0702030302020204" pitchFamily="66" charset="0"/>
                <a:ea typeface="Times New Roman" panose="02020603050405020304" pitchFamily="18" charset="0"/>
                <a:cs typeface="Arial" panose="020B0604020202020204" pitchFamily="34" charset="0"/>
              </a:rPr>
              <a:t>қасиеттері</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жайлы</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түсінік</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негізінен</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жер</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сілкіну</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кезінде</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пайда</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болатын</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толқындардың</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қозғалу</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жылдамдығын</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арнайы</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геофизикалық</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және</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сейсмикалық</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барлау</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нәтижелерін</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саралау</a:t>
            </a:r>
            <a:r>
              <a:rPr lang="ru-RU" sz="2000" dirty="0">
                <a:latin typeface="Comic Sans MS" panose="030F0702030302020204" pitchFamily="66" charset="0"/>
                <a:ea typeface="Times New Roman" panose="02020603050405020304" pitchFamily="18" charset="0"/>
                <a:cs typeface="Arial" panose="020B0604020202020204" pitchFamily="34" charset="0"/>
              </a:rPr>
              <a:t> мен </a:t>
            </a:r>
            <a:r>
              <a:rPr lang="ru-RU" sz="2000" dirty="0" err="1">
                <a:latin typeface="Comic Sans MS" panose="030F0702030302020204" pitchFamily="66" charset="0"/>
                <a:ea typeface="Times New Roman" panose="02020603050405020304" pitchFamily="18" charset="0"/>
                <a:cs typeface="Arial" panose="020B0604020202020204" pitchFamily="34" charset="0"/>
              </a:rPr>
              <a:t>талдау</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негізінде</a:t>
            </a:r>
            <a:r>
              <a:rPr lang="ru-RU" sz="2000" dirty="0">
                <a:latin typeface="Comic Sans MS" panose="030F0702030302020204" pitchFamily="66" charset="0"/>
                <a:ea typeface="Times New Roman" panose="02020603050405020304" pitchFamily="18" charset="0"/>
                <a:cs typeface="Arial" panose="020B0604020202020204" pitchFamily="34" charset="0"/>
              </a:rPr>
              <a:t> </a:t>
            </a:r>
            <a:r>
              <a:rPr lang="ru-RU" sz="2000" dirty="0" err="1">
                <a:latin typeface="Comic Sans MS" panose="030F0702030302020204" pitchFamily="66" charset="0"/>
                <a:ea typeface="Times New Roman" panose="02020603050405020304" pitchFamily="18" charset="0"/>
                <a:cs typeface="Arial" panose="020B0604020202020204" pitchFamily="34" charset="0"/>
              </a:rPr>
              <a:t>қалыптасады</a:t>
            </a:r>
            <a:r>
              <a:rPr lang="ru-RU" sz="2000" dirty="0">
                <a:latin typeface="Comic Sans MS" panose="030F0702030302020204" pitchFamily="66" charset="0"/>
                <a:ea typeface="Times New Roman" panose="02020603050405020304" pitchFamily="18" charset="0"/>
                <a:cs typeface="Arial" panose="020B0604020202020204" pitchFamily="34" charset="0"/>
              </a:rPr>
              <a:t>.</a:t>
            </a:r>
            <a:endParaRPr lang="ru-KZ" sz="2000" dirty="0">
              <a:latin typeface="Comic Sans MS" panose="030F0702030302020204" pitchFamily="66" charset="0"/>
              <a:ea typeface="Calibri" panose="020F0502020204030204" pitchFamily="34" charset="0"/>
              <a:cs typeface="Arial" panose="020B0604020202020204" pitchFamily="34" charset="0"/>
            </a:endParaRPr>
          </a:p>
        </p:txBody>
      </p:sp>
      <p:pic>
        <p:nvPicPr>
          <p:cNvPr id="3" name="Рисунок 2"/>
          <p:cNvPicPr>
            <a:picLocks noChangeAspect="1"/>
          </p:cNvPicPr>
          <p:nvPr/>
        </p:nvPicPr>
        <p:blipFill>
          <a:blip r:embed="rId2"/>
          <a:stretch>
            <a:fillRect/>
          </a:stretch>
        </p:blipFill>
        <p:spPr>
          <a:xfrm>
            <a:off x="6065261" y="2371160"/>
            <a:ext cx="5974598" cy="4249280"/>
          </a:xfrm>
          <a:prstGeom prst="rect">
            <a:avLst/>
          </a:prstGeom>
        </p:spPr>
      </p:pic>
    </p:spTree>
    <p:extLst>
      <p:ext uri="{BB962C8B-B14F-4D97-AF65-F5344CB8AC3E}">
        <p14:creationId xmlns:p14="http://schemas.microsoft.com/office/powerpoint/2010/main" val="1364046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457200"/>
            <a:ext cx="9601200" cy="5974080"/>
          </a:xfrm>
        </p:spPr>
        <p:txBody>
          <a:bodyPr>
            <a:normAutofit fontScale="85000" lnSpcReduction="10000"/>
          </a:bodyPr>
          <a:lstStyle/>
          <a:p>
            <a:pPr algn="just">
              <a:buNone/>
            </a:pP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Жердін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ең</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беткі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жұқа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қатты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қабығы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ru-RU"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жер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қыртысы</a:t>
            </a: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Оның</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орташа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қалыңдығы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мұхиттар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астында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5 - 10 км,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материктерде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35 - 40 км, ал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биік</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таулы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аудандарда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70 км-</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ге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дейін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жетеді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ru-KZ" dirty="0">
              <a:latin typeface="Arial" panose="020B0604020202020204" pitchFamily="34" charset="0"/>
              <a:ea typeface="Calibri" panose="020F0502020204030204" pitchFamily="34" charset="0"/>
              <a:cs typeface="Arial" panose="020B0604020202020204" pitchFamily="34" charset="0"/>
            </a:endParaRPr>
          </a:p>
          <a:p>
            <a:pPr algn="just">
              <a:buNone/>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Кейбір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ғылыми</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болжамдар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бойынша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материктердегі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жер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қыртысының</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болғандығы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250 км-</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ге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дейін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жетуі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мүмкін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Жердің</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келесі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қабаты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мантия</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грекше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тапtіоп</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жамылғы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2900 км-</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ге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дейінгі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тереңдікте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орналасқан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Ол</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жер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қыртысынан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жұқа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Мохоровичич</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қабаты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арқылы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бөлініп</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жатыр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оны 1909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жылы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Югославиялық</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сейсмолог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А.Мохоровичич</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анықтаған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Бұл</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қабатта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тығыздық</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2,9-дан 3,5 т/м</a:t>
            </a:r>
            <a:r>
              <a:rPr lang="ru-RU"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-ге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дейін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жоғарылап</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ал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сейсмикалық</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толқындардың</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өту</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жылдамдығы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6,7-ден 8,2 км/с-</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дейін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күрт</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артады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Мантия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Жер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көлемінің</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83%-</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ын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жалпы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салмағының</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67%-</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ын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кұрайды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ru-KZ" dirty="0">
              <a:latin typeface="Arial" panose="020B0604020202020204" pitchFamily="34" charset="0"/>
              <a:ea typeface="Calibri" panose="020F0502020204030204" pitchFamily="34" charset="0"/>
              <a:cs typeface="Arial" panose="020B0604020202020204" pitchFamily="34" charset="0"/>
            </a:endParaRPr>
          </a:p>
          <a:p>
            <a:pPr algn="just">
              <a:buNone/>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Мантия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тығыздығы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- 4,5 т/м</a:t>
            </a:r>
            <a:r>
              <a:rPr lang="ru-RU"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температурасы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220°С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болатын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жогарғы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манпшяга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және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тығыздығы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- 5,7 т/м</a:t>
            </a:r>
            <a:r>
              <a:rPr lang="ru-RU"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температурасы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3600°С-қа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жететін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төменгі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мантияға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жіктеледі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900 км-</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ге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дейін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созылып</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жатқан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жоғарғы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мантияның</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250-300 км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терендігінде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қаттылығы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мен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беріктігі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төмендеу</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тұтқыр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қабат</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орналасқан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оны </a:t>
            </a: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астеносфера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деп</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атайды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Астеносфераны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құрайтын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жыныстар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онша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тығыз</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емес</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тұтқыр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әрі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майысқақ</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болып</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келеді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сол</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себепті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жер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қыртысында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болатын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қозғалыстарды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және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магматизм</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мен метаморфизм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құбылыстарын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күшейтеді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Астеносферадан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жоғары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орналасқан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жоғарғы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мантия мен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жер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қыртысы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литосфераны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құрайды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Литосфера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қабығы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жекелеген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литосфералық</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тақталар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жиынтығынан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құралатыны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сендерге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мәлім</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Олар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неміс</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геофизигі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А.Вегенердің</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литосфералық</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тақталар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теориясына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сәйкес</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үнемі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қозғалыста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болады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бұл</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қозғалыс</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астеносфераның</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тұтқыр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бетіңде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сырғу</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нәтижесінде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жүзеге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асады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Мантияның</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900-ден 2900 км-</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ге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дейінгі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аралығын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төменгі</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мантия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алып</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жатыр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Температураның</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өте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жоғары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болғанына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қарамастан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жоғары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қысымның</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әсерінен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мантия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заттары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(магма)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иленген</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тұтқыр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күйде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болады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ru-KZ" dirty="0">
              <a:latin typeface="Arial" panose="020B0604020202020204" pitchFamily="34" charset="0"/>
              <a:ea typeface="Calibri" panose="020F050202020403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1166240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441960"/>
            <a:ext cx="9601200" cy="6156960"/>
          </a:xfrm>
        </p:spPr>
        <p:txBody>
          <a:bodyPr>
            <a:normAutofit fontScale="85000" lnSpcReduction="10000"/>
          </a:bodyPr>
          <a:lstStyle/>
          <a:p>
            <a:pPr algn="just">
              <a:lnSpc>
                <a:spcPct val="107000"/>
              </a:lnSpc>
              <a:spcAft>
                <a:spcPts val="800"/>
              </a:spcAft>
              <a:buNone/>
            </a:pP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Мантиядан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төмендегі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2900-ден 6370 км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аралығында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орналасқан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Жердің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ішкі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өзегін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i="1"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ядро</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деп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атайды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Құрылымы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жағынан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ядро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бірін-бірі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көмкере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орналасқан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екі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бөліктен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тұрады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Сұйық</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металдардың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темір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никель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және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т.б</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қоспасынан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тұратын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2900-ден 5000 км-</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ге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дейінгі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аралықты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алып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жатқан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сыртқы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ядро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бір-шама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қозғалмалы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болып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келеді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Оның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тығыздығы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орташа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есеппен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10 - 15 т/м</a:t>
            </a:r>
            <a:r>
              <a:rPr lang="ru-RU" baseline="300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3</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температурасы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4000°С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шамасында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болады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Ал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ішкі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ядрода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температура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күрт</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жоғарылап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6000°С-ка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жетеді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тығыздығы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15 — 20 т/м</a:t>
            </a:r>
            <a:r>
              <a:rPr lang="ru-RU" baseline="300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3</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-ге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артады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Күшті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сілкінулер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нәтижесінде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Жердің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ішкі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өзегі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арқылы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өтетін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сейсмикалық</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толқындардың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таралу</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сипатын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зерттеген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америкалық</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геофизиктер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Р.Кохе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мен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Л.Штихруде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ішкі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ядроның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біртұтас</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қатты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темір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шар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екендігі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туралы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болжам</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жасады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Электрөткізгіштігі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жоғары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болатын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темір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температураның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күрт</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айырмашылығы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әсерінен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сыртқы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ядроны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да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жылдам</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айналымға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түсіреді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Соның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нәтижесінде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құйынды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магнит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өрісі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пайда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болады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Бұл</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магниттік</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өріс</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шары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шеңберінен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шығып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ғарыш</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кеңістігіне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де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таралады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тіпті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Күннен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келетін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зарядталған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бөлшектерді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кері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тебеді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a:t>
            </a:r>
            <a:endParaRPr lang="ru-KZ" dirty="0">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buNone/>
            </a:pP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Құрамы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мең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қасиеттері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түрліше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болатын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қабаттарының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жіктелуі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бастапқы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салқын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заттың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ұзақ</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геологиялық</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уақыт</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аралығында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біртіндеп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күшті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қызуы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мен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балқуы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нәтижесінде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жүрді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i="1"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Яғни</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неғұрлым</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ауыр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элементтер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темір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никель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және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т.б</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төмен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шөгіп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ядроны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құрады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ал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салыстырмалы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түрде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жеңіл</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элементтер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(кремний, алюминий)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қалқып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шығып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қыртысын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түзді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Балқу</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нәтижесінде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бөлініп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шыққан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газдар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мен су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булары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атмосфера мен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гидросфераның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негізін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құрады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a:t>
            </a:r>
            <a:endParaRPr lang="ru-KZ" dirty="0">
              <a:latin typeface="Comic Sans MS" panose="030F0702030302020204" pitchFamily="66" charset="0"/>
              <a:ea typeface="Calibri" panose="020F050202020403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3112253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411480"/>
            <a:ext cx="9601200" cy="6004560"/>
          </a:xfrm>
        </p:spPr>
        <p:txBody>
          <a:bodyPr>
            <a:normAutofit fontScale="92500"/>
          </a:bodyPr>
          <a:lstStyle/>
          <a:p>
            <a:pPr algn="just">
              <a:buNone/>
            </a:pPr>
            <a:r>
              <a:rPr lang="ru-RU" i="1"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Тау</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i="1"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i="1"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және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i="1"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минералдар</a:t>
            </a:r>
            <a:r>
              <a:rPr lang="ru-RU" i="1"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қыртысын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кұрайтын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әр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түрлі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агрегаттың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күндегі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минералдар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жиынтығының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тұрақты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құрамын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i="1"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тау</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i="1"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деп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атайды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Табиғатта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минералдардың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3000-нан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астам</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түрі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белгілі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Әсіресе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кең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тарағандары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силикаттар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тотықтар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мен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сулы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тотықтар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сульфидтер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фосфаттар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және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карбонаттар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олардың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қалай</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түзілетінін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химия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пәні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бойынша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естеріңе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түсіріңдер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Шығу</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тегі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мен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қалыптасу</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жағдайларына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байланысты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i="1"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магмалық</a:t>
            </a:r>
            <a:r>
              <a:rPr lang="ru-RU" i="1"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i="1"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шөгінді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және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i="1"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метаморфтық</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тау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жыныстарына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ажыратылады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Магмалық</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тау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магманың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мантиядан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жарықтар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арқылы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жоғары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көтеріліп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қатуынан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пайда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болады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Оның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қыртысының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белгілі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бір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тереңдігінде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қалың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қойған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бөлігі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i="1"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интрузивтік</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i="1"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жыныстарды</a:t>
            </a:r>
            <a:r>
              <a:rPr lang="ru-RU" i="1"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ал лава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түрінде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бетіне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шыққан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құрамындағы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бу</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мен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газдан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ажыраған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бөлігі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i="1"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эффузивті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i="1"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түзеді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a:t>
            </a:r>
            <a:endParaRPr lang="ru-KZ" sz="1800" dirty="0">
              <a:latin typeface="Comic Sans MS" panose="030F0702030302020204" pitchFamily="66" charset="0"/>
              <a:ea typeface="Calibri" panose="020F0502020204030204" pitchFamily="34" charset="0"/>
              <a:cs typeface="Arial" panose="020B0604020202020204" pitchFamily="34" charset="0"/>
            </a:endParaRPr>
          </a:p>
          <a:p>
            <a:pPr algn="just">
              <a:buNone/>
            </a:pP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Интрузивті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жыныстарға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гранит,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габбро</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жатады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қыртысындағы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жарықтар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бойымен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қатқан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интрузивті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түзілу</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ерекшелшне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байланысты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түрліше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пішінге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ие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болады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Пішіні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күмбез</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тәрізді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болып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келетін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интрузивті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жыныстардың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ауданы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200 км</a:t>
            </a:r>
            <a:r>
              <a:rPr lang="ru-RU" baseline="300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2</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-ден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асатын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ірі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түзінділерін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i="1"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батолиттер</a:t>
            </a:r>
            <a:r>
              <a:rPr lang="ru-RU" i="1"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ал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неғұрлым</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шағындарын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i="1"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лакколиттер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деп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атайды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Беткі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жыныстардың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біртіңдеп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үгілуі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мен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шайылуы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нәтижесіяде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жаланаштанған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интрузивті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түзінділер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таңға-жайып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мүсіндерге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айналады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Осындай</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айрықша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табиғат</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ескерткішінің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бірі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Қырым</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түбегіндегі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Аю-Даг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батолиті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a:t>
            </a:r>
            <a:endParaRPr lang="ru-KZ" sz="1800" dirty="0">
              <a:latin typeface="Comic Sans MS" panose="030F0702030302020204" pitchFamily="66" charset="0"/>
              <a:ea typeface="Calibri" panose="020F050202020403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2079044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381000"/>
            <a:ext cx="10226040" cy="6248400"/>
          </a:xfrm>
        </p:spPr>
        <p:txBody>
          <a:bodyPr>
            <a:normAutofit fontScale="85000" lnSpcReduction="20000"/>
          </a:bodyPr>
          <a:lstStyle/>
          <a:p>
            <a:pPr algn="just">
              <a:lnSpc>
                <a:spcPct val="110000"/>
              </a:lnSpc>
              <a:spcBef>
                <a:spcPts val="0"/>
              </a:spcBef>
              <a:spcAft>
                <a:spcPts val="0"/>
              </a:spcAft>
              <a:buNone/>
            </a:pP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Эффузивті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кейде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жанартаулық</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деп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те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атайды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Олардың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қатарына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базальт,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жанартаулық</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туфтар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мен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шынылар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пемза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жатады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Магмалық</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тау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қыртысының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60%-</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ға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жуығын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құрайды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Металл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кен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орындарының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көпшілігі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магмалық</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жыныстармен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байланысты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қалыптасқан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Ресей</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жеріндегі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темірдің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аса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ірі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кен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орны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 Курск Магнит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Аномалиясы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магмалық</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жолмен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пайда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болған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Сол</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сиякты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алтын мен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алмас</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желілері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де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магмалық</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жыныстардың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өнуімен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байланысты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таралады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a:t>
            </a:r>
            <a:endParaRPr lang="ru-KZ" sz="1800" dirty="0">
              <a:latin typeface="Comic Sans MS" panose="030F0702030302020204" pitchFamily="66" charset="0"/>
              <a:ea typeface="Calibri" panose="020F0502020204030204" pitchFamily="34" charset="0"/>
              <a:cs typeface="Arial" panose="020B0604020202020204" pitchFamily="34" charset="0"/>
            </a:endParaRPr>
          </a:p>
          <a:p>
            <a:pPr algn="just">
              <a:lnSpc>
                <a:spcPct val="110000"/>
              </a:lnSpc>
              <a:spcBef>
                <a:spcPts val="0"/>
              </a:spcBef>
              <a:spcAft>
                <a:spcPts val="0"/>
              </a:spcAft>
              <a:buNone/>
            </a:pP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Тау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жыныстарының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екінші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бір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үлкен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тобын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шөгінді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құрайды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Олар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қыртысы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массасының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10%-</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ға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жуығын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құрап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бетінің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75%-</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ын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жауып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жатыр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Қалыптасқан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орнына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қарай</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оларды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континенттік</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және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теңіздік</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деп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беледі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Шөгінді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физикалық</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механикалык</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химиялық</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және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биологиялық</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үгілу</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нәтижесінде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пайда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болады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Шөгінді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жыныстардың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ең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көп</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таралғандары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сазды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(50%),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құмды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және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карбонатты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(45%).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Жер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шарындағы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пайдалы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қазбалардың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3/4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бөлігінің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қалыптасуы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шөгінді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жыныстармен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байланысты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Мұнай</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табиғи</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газ,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минералды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тұздардың</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кен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орындары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шөгінді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таралған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аудандарға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ғана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тән</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Сол</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сияқты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темір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марганец, алюминий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кендері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шашыранды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күйіндегі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алтын, платина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және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алмаста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үгілу</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нәтижесінде</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шөгінді</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жыныстар</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арасында</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ru-RU" dirty="0" err="1">
                <a:solidFill>
                  <a:srgbClr val="000000"/>
                </a:solidFill>
                <a:latin typeface="Comic Sans MS" panose="030F0702030302020204" pitchFamily="66" charset="0"/>
                <a:ea typeface="Times New Roman" panose="02020603050405020304" pitchFamily="18" charset="0"/>
                <a:cs typeface="Arial" panose="020B0604020202020204" pitchFamily="34" charset="0"/>
              </a:rPr>
              <a:t>жинақталады</a:t>
            </a:r>
            <a:r>
              <a:rPr lang="ru-RU"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a:t>
            </a:r>
          </a:p>
          <a:p>
            <a:pPr algn="just">
              <a:lnSpc>
                <a:spcPct val="110000"/>
              </a:lnSpc>
              <a:spcBef>
                <a:spcPts val="0"/>
              </a:spcBef>
              <a:spcAft>
                <a:spcPts val="0"/>
              </a:spcAft>
            </a:pPr>
            <a:r>
              <a:rPr lang="ru-RU" dirty="0" err="1">
                <a:latin typeface="Comic Sans MS" panose="030F0702030302020204" pitchFamily="66" charset="0"/>
                <a:cs typeface="Arial" panose="020B0604020202020204" pitchFamily="34" charset="0"/>
              </a:rPr>
              <a:t>Жоғары</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температуралар</a:t>
            </a:r>
            <a:r>
              <a:rPr lang="ru-RU" dirty="0">
                <a:latin typeface="Comic Sans MS" panose="030F0702030302020204" pitchFamily="66" charset="0"/>
                <a:cs typeface="Arial" panose="020B0604020202020204" pitchFamily="34" charset="0"/>
              </a:rPr>
              <a:t> мен </a:t>
            </a:r>
            <a:r>
              <a:rPr lang="ru-RU" dirty="0" err="1">
                <a:latin typeface="Comic Sans MS" panose="030F0702030302020204" pitchFamily="66" charset="0"/>
                <a:cs typeface="Arial" panose="020B0604020202020204" pitchFamily="34" charset="0"/>
              </a:rPr>
              <a:t>қысым</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әсерінен</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магмалық</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және</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шегінді</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жыныстардың</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минералдық</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құрамы</a:t>
            </a:r>
            <a:r>
              <a:rPr lang="ru-RU" dirty="0">
                <a:latin typeface="Comic Sans MS" panose="030F0702030302020204" pitchFamily="66" charset="0"/>
                <a:cs typeface="Arial" panose="020B0604020202020204" pitchFamily="34" charset="0"/>
              </a:rPr>
              <a:t> мен </a:t>
            </a:r>
            <a:r>
              <a:rPr lang="ru-RU" dirty="0" err="1">
                <a:latin typeface="Comic Sans MS" panose="030F0702030302020204" pitchFamily="66" charset="0"/>
                <a:cs typeface="Arial" panose="020B0604020202020204" pitchFamily="34" charset="0"/>
              </a:rPr>
              <a:t>құрылымы</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елеулі</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өзгеріске</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түсіп</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олардан</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метаморфтық</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жыныстар</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қалыптасады</a:t>
            </a:r>
            <a:r>
              <a:rPr lang="ru-RU" dirty="0">
                <a:latin typeface="Comic Sans MS" panose="030F0702030302020204" pitchFamily="66" charset="0"/>
                <a:cs typeface="Arial" panose="020B0604020202020204" pitchFamily="34" charset="0"/>
              </a:rPr>
              <a:t>. Метаморфизм </a:t>
            </a:r>
            <a:r>
              <a:rPr lang="ru-RU" dirty="0" err="1">
                <a:latin typeface="Comic Sans MS" panose="030F0702030302020204" pitchFamily="66" charset="0"/>
                <a:cs typeface="Arial" panose="020B0604020202020204" pitchFamily="34" charset="0"/>
              </a:rPr>
              <a:t>деп</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аталатьш</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бұл</a:t>
            </a:r>
            <a:r>
              <a:rPr lang="ru-RU" dirty="0">
                <a:latin typeface="Comic Sans MS" panose="030F0702030302020204" pitchFamily="66" charset="0"/>
                <a:cs typeface="Arial" panose="020B0604020202020204" pitchFamily="34" charset="0"/>
              </a:rPr>
              <a:t> процесс </a:t>
            </a:r>
            <a:r>
              <a:rPr lang="ru-RU" dirty="0" err="1">
                <a:latin typeface="Comic Sans MS" panose="030F0702030302020204" pitchFamily="66" charset="0"/>
                <a:cs typeface="Arial" panose="020B0604020202020204" pitchFamily="34" charset="0"/>
              </a:rPr>
              <a:t>нәтижесінде</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минералдардың</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кристалдық</a:t>
            </a:r>
            <a:r>
              <a:rPr lang="ru-RU" dirty="0">
                <a:latin typeface="Comic Sans MS" panose="030F0702030302020204" pitchFamily="66" charset="0"/>
                <a:cs typeface="Arial" panose="020B0604020202020204" pitchFamily="34" charset="0"/>
              </a:rPr>
              <a:t> торы </a:t>
            </a:r>
            <a:r>
              <a:rPr lang="ru-RU" dirty="0" err="1">
                <a:latin typeface="Comic Sans MS" panose="030F0702030302020204" pitchFamily="66" charset="0"/>
                <a:cs typeface="Arial" panose="020B0604020202020204" pitchFamily="34" charset="0"/>
              </a:rPr>
              <a:t>түгелдей</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қайта</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құрылады</a:t>
            </a:r>
            <a:r>
              <a:rPr lang="ru-RU" dirty="0">
                <a:latin typeface="Comic Sans MS" panose="030F0702030302020204" pitchFamily="66" charset="0"/>
                <a:cs typeface="Arial" panose="020B0604020202020204" pitchFamily="34" charset="0"/>
              </a:rPr>
              <a:t>: гранит </a:t>
            </a:r>
            <a:r>
              <a:rPr lang="ru-RU" dirty="0" err="1">
                <a:latin typeface="Comic Sans MS" panose="030F0702030302020204" pitchFamily="66" charset="0"/>
                <a:cs typeface="Arial" panose="020B0604020202020204" pitchFamily="34" charset="0"/>
              </a:rPr>
              <a:t>қайта</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кристалданып</a:t>
            </a:r>
            <a:r>
              <a:rPr lang="kk-KZ"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гнейске</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құмтас</a:t>
            </a:r>
            <a:r>
              <a:rPr lang="ru-RU" dirty="0">
                <a:latin typeface="Comic Sans MS" panose="030F0702030302020204" pitchFamily="66" charset="0"/>
                <a:cs typeface="Arial" panose="020B0604020202020204" pitchFamily="34" charset="0"/>
              </a:rPr>
              <a:t> - </a:t>
            </a:r>
            <a:r>
              <a:rPr lang="ru-RU" dirty="0" err="1">
                <a:latin typeface="Comic Sans MS" panose="030F0702030302020204" pitchFamily="66" charset="0"/>
                <a:cs typeface="Arial" panose="020B0604020202020204" pitchFamily="34" charset="0"/>
              </a:rPr>
              <a:t>кварцитке</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әктас</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немесе</a:t>
            </a:r>
            <a:r>
              <a:rPr lang="ru-RU" dirty="0">
                <a:latin typeface="Comic Sans MS" panose="030F0702030302020204" pitchFamily="66" charset="0"/>
                <a:cs typeface="Arial" panose="020B0604020202020204" pitchFamily="34" charset="0"/>
              </a:rPr>
              <a:t> доломит - </a:t>
            </a:r>
            <a:r>
              <a:rPr lang="ru-RU" dirty="0" err="1">
                <a:latin typeface="Comic Sans MS" panose="030F0702030302020204" pitchFamily="66" charset="0"/>
                <a:cs typeface="Arial" panose="020B0604020202020204" pitchFamily="34" charset="0"/>
              </a:rPr>
              <a:t>мәрмәрға</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айналады</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Сондай-ақ</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өздеріңе</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таныс</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тас</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көмір</a:t>
            </a:r>
            <a:r>
              <a:rPr lang="ru-RU" dirty="0">
                <a:latin typeface="Comic Sans MS" panose="030F0702030302020204" pitchFamily="66" charset="0"/>
                <a:cs typeface="Arial" panose="020B0604020202020204" pitchFamily="34" charset="0"/>
              </a:rPr>
              <a:t> де </a:t>
            </a:r>
            <a:r>
              <a:rPr lang="ru-RU" dirty="0" err="1">
                <a:latin typeface="Comic Sans MS" panose="030F0702030302020204" pitchFamily="66" charset="0"/>
                <a:cs typeface="Arial" panose="020B0604020202020204" pitchFamily="34" charset="0"/>
              </a:rPr>
              <a:t>ағаш</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сүрегінің</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метаморфтық</a:t>
            </a:r>
            <a:r>
              <a:rPr lang="ru-RU" dirty="0">
                <a:latin typeface="Comic Sans MS" panose="030F0702030302020204" pitchFamily="66" charset="0"/>
                <a:cs typeface="Arial" panose="020B0604020202020204" pitchFamily="34" charset="0"/>
              </a:rPr>
              <a:t> процесс </a:t>
            </a:r>
            <a:r>
              <a:rPr lang="ru-RU" dirty="0" err="1">
                <a:latin typeface="Comic Sans MS" panose="030F0702030302020204" pitchFamily="66" charset="0"/>
                <a:cs typeface="Arial" panose="020B0604020202020204" pitchFamily="34" charset="0"/>
              </a:rPr>
              <a:t>нәтижесінде</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өзгеруінен</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пайда</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болады</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Бұл</a:t>
            </a:r>
            <a:r>
              <a:rPr lang="ru-RU" dirty="0">
                <a:latin typeface="Comic Sans MS" panose="030F0702030302020204" pitchFamily="66" charset="0"/>
                <a:cs typeface="Arial" panose="020B0604020202020204" pitchFamily="34" charset="0"/>
              </a:rPr>
              <a:t> тау </a:t>
            </a:r>
            <a:r>
              <a:rPr lang="ru-RU" dirty="0" err="1">
                <a:latin typeface="Comic Sans MS" panose="030F0702030302020204" pitchFamily="66" charset="0"/>
                <a:cs typeface="Arial" panose="020B0604020202020204" pitchFamily="34" charset="0"/>
              </a:rPr>
              <a:t>жыныстарының</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түзілуі</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көптеген</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бағалы</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және</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сирек</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кездесетін</a:t>
            </a:r>
            <a:r>
              <a:rPr lang="ru-RU" dirty="0">
                <a:latin typeface="Comic Sans MS" panose="030F0702030302020204" pitchFamily="66" charset="0"/>
                <a:cs typeface="Arial" panose="020B0604020202020204" pitchFamily="34" charset="0"/>
              </a:rPr>
              <a:t> металл </a:t>
            </a:r>
            <a:r>
              <a:rPr lang="ru-RU" dirty="0" err="1">
                <a:latin typeface="Comic Sans MS" panose="030F0702030302020204" pitchFamily="66" charset="0"/>
                <a:cs typeface="Arial" panose="020B0604020202020204" pitchFamily="34" charset="0"/>
              </a:rPr>
              <a:t>кеңдерінің</a:t>
            </a:r>
            <a:r>
              <a:rPr lang="ru-RU" dirty="0">
                <a:latin typeface="Comic Sans MS" panose="030F0702030302020204" pitchFamily="66" charset="0"/>
                <a:cs typeface="Arial" panose="020B0604020202020204" pitchFamily="34" charset="0"/>
              </a:rPr>
              <a:t>, алтын, уран, </a:t>
            </a:r>
            <a:r>
              <a:rPr lang="ru-RU" dirty="0" err="1">
                <a:latin typeface="Comic Sans MS" panose="030F0702030302020204" pitchFamily="66" charset="0"/>
                <a:cs typeface="Arial" panose="020B0604020202020204" pitchFamily="34" charset="0"/>
              </a:rPr>
              <a:t>графиттің</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құрылыс</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материалдарының</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әсіресе</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асыл</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тастардың</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кен</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орындарының</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пайда</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болуына</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негіз</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болады</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Ресей</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жеріндегі</a:t>
            </a:r>
            <a:r>
              <a:rPr lang="ru-RU" dirty="0">
                <a:latin typeface="Comic Sans MS" panose="030F0702030302020204" pitchFamily="66" charset="0"/>
                <a:cs typeface="Arial" panose="020B0604020202020204" pitchFamily="34" charset="0"/>
              </a:rPr>
              <a:t> Орал </a:t>
            </a:r>
            <a:r>
              <a:rPr lang="ru-RU" dirty="0" err="1">
                <a:latin typeface="Comic Sans MS" panose="030F0702030302020204" pitchFamily="66" charset="0"/>
                <a:cs typeface="Arial" panose="020B0604020202020204" pitchFamily="34" charset="0"/>
              </a:rPr>
              <a:t>тауында</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метаморфтық</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жыныстармен</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байланысты</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түзілген</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минералдар</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кеңінен</a:t>
            </a:r>
            <a:r>
              <a:rPr lang="ru-RU" dirty="0">
                <a:latin typeface="Comic Sans MS" panose="030F0702030302020204" pitchFamily="66" charset="0"/>
                <a:cs typeface="Arial" panose="020B0604020202020204" pitchFamily="34" charset="0"/>
              </a:rPr>
              <a:t> </a:t>
            </a:r>
            <a:r>
              <a:rPr lang="ru-RU" dirty="0" err="1">
                <a:latin typeface="Comic Sans MS" panose="030F0702030302020204" pitchFamily="66" charset="0"/>
                <a:cs typeface="Arial" panose="020B0604020202020204" pitchFamily="34" charset="0"/>
              </a:rPr>
              <a:t>таралған</a:t>
            </a:r>
            <a:r>
              <a:rPr lang="ru-RU" dirty="0">
                <a:latin typeface="Comic Sans MS" panose="030F0702030302020204" pitchFamily="66" charset="0"/>
                <a:cs typeface="Arial" panose="020B0604020202020204" pitchFamily="34" charset="0"/>
              </a:rPr>
              <a:t>.</a:t>
            </a:r>
            <a:endParaRPr lang="ru-KZ" dirty="0">
              <a:latin typeface="Comic Sans MS" panose="030F0702030302020204" pitchFamily="66" charset="0"/>
              <a:cs typeface="Arial" panose="020B0604020202020204" pitchFamily="34" charset="0"/>
            </a:endParaRPr>
          </a:p>
          <a:p>
            <a:endParaRPr lang="ru-RU" dirty="0"/>
          </a:p>
        </p:txBody>
      </p:sp>
    </p:spTree>
    <p:extLst>
      <p:ext uri="{BB962C8B-B14F-4D97-AF65-F5344CB8AC3E}">
        <p14:creationId xmlns:p14="http://schemas.microsoft.com/office/powerpoint/2010/main" val="501537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518160"/>
            <a:ext cx="9601200" cy="5349240"/>
          </a:xfrm>
        </p:spPr>
        <p:txBody>
          <a:bodyPr>
            <a:normAutofit lnSpcReduction="10000"/>
          </a:bodyPr>
          <a:lstStyle/>
          <a:p>
            <a:pPr>
              <a:lnSpc>
                <a:spcPct val="110000"/>
              </a:lnSpc>
              <a:spcBef>
                <a:spcPts val="0"/>
              </a:spcBef>
              <a:spcAft>
                <a:spcPts val="0"/>
              </a:spcAft>
            </a:pPr>
            <a:r>
              <a:rPr lang="kk-KZ" b="1" dirty="0">
                <a:solidFill>
                  <a:schemeClr val="tx1"/>
                </a:solidFill>
                <a:latin typeface="Comic Sans MS" panose="030F0702030302020204" pitchFamily="66" charset="0"/>
                <a:cs typeface="Arial" panose="020B0604020202020204" pitchFamily="34" charset="0"/>
              </a:rPr>
              <a:t>Табиғат - </a:t>
            </a:r>
            <a:r>
              <a:rPr lang="kk-KZ" dirty="0">
                <a:solidFill>
                  <a:schemeClr val="tx1"/>
                </a:solidFill>
                <a:latin typeface="Comic Sans MS" panose="030F0702030302020204" pitchFamily="66" charset="0"/>
                <a:cs typeface="Arial" panose="020B0604020202020204" pitchFamily="34" charset="0"/>
              </a:rPr>
              <a:t>адам баласының тіршілік тынысы әрі таусылмас қазынасы. Адам табиғаттың туындысы ретінде біте қайнасып, өміріне қажетті азық қорын осыдан алады. Биологиялық түр ретінде алғашқы адамдар табиғат ресурстарын тұрпайы күйінде пайдаланып келді. Бертін келе, саналы түрде үй шаруашылығымен айналысып, өсімдіктерді баптап өсіріп, жануарлардың кейбір түрлерін колға үйретті. Адам баласының саны артқан сайын табиғат байлықтарын пайдалану еселеп өсті. Енді бос жатқан жердің, судың иесі табылып одан әрі жер мен оның байлығы үшін талас-тартыс өрбіді. Осының бәрі табиғатқа бұрын-соңды болмаған шығын әкелді. Алғашында табиғат қорлары сарқылмайтын сияқты көрінгенімен, бірте-бірте оның қоры таусыла бастағанын адам баласы сезінді. Мысалы, дүние жүзіндегі орман қоры 40 млн км</a:t>
            </a:r>
            <a:r>
              <a:rPr lang="kk-KZ" baseline="30000" dirty="0">
                <a:solidFill>
                  <a:schemeClr val="tx1"/>
                </a:solidFill>
                <a:latin typeface="Comic Sans MS" panose="030F0702030302020204" pitchFamily="66" charset="0"/>
                <a:cs typeface="Arial" panose="020B0604020202020204" pitchFamily="34" charset="0"/>
              </a:rPr>
              <a:t>2</a:t>
            </a:r>
            <a:r>
              <a:rPr lang="kk-KZ" dirty="0">
                <a:solidFill>
                  <a:schemeClr val="tx1"/>
                </a:solidFill>
                <a:latin typeface="Comic Sans MS" panose="030F0702030302020204" pitchFamily="66" charset="0"/>
                <a:cs typeface="Arial" panose="020B0604020202020204" pitchFamily="34" charset="0"/>
              </a:rPr>
              <a:t> деп есептесек, оның соңғы 150 жыл ішінде 35 %-ы кесілген екен. Соңғы ғасырда өмір сүрген адамзат қауымдастығы табиғатты қорғау қажет екенін түсіне бастады. Ол үшін табиғат қорларын есепке алып, оны тиімді пайдалану керектігін үғынды. Табиғат қорғау туралы маңызды құжаттар қабылданып, оның ғылыми негіздері қаланды.</a:t>
            </a:r>
            <a:endParaRPr lang="ru-KZ" dirty="0">
              <a:solidFill>
                <a:schemeClr val="tx1"/>
              </a:solidFill>
              <a:latin typeface="Comic Sans MS" panose="030F0702030302020204" pitchFamily="66" charset="0"/>
              <a:cs typeface="Arial" panose="020B0604020202020204" pitchFamily="34" charset="0"/>
            </a:endParaRPr>
          </a:p>
          <a:p>
            <a:endParaRPr lang="ru-RU" dirty="0"/>
          </a:p>
        </p:txBody>
      </p:sp>
    </p:spTree>
    <p:extLst>
      <p:ext uri="{BB962C8B-B14F-4D97-AF65-F5344CB8AC3E}">
        <p14:creationId xmlns:p14="http://schemas.microsoft.com/office/powerpoint/2010/main" val="39819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3440" y="485894"/>
            <a:ext cx="11186160" cy="461665"/>
          </a:xfrm>
          <a:prstGeom prst="rect">
            <a:avLst/>
          </a:prstGeom>
          <a:ln>
            <a:solidFill>
              <a:srgbClr val="00B0F0"/>
            </a:solidFill>
          </a:ln>
        </p:spPr>
        <p:txBody>
          <a:bodyPr wrap="square">
            <a:spAutoFit/>
          </a:bodyPr>
          <a:lstStyle/>
          <a:p>
            <a:pPr algn="ctr">
              <a:buNone/>
            </a:pPr>
            <a:r>
              <a:rPr lang="kk-KZ" sz="2400" b="1" cap="all"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Табиғат қорлары</a:t>
            </a:r>
            <a:endParaRPr lang="ru-KZ" sz="2400" b="1" cap="all" dirty="0">
              <a:latin typeface="Comic Sans MS" panose="030F0702030302020204" pitchFamily="66" charset="0"/>
              <a:ea typeface="Times New Roman" panose="02020603050405020304" pitchFamily="18" charset="0"/>
              <a:cs typeface="Arial" panose="020B0604020202020204" pitchFamily="34" charset="0"/>
            </a:endParaRPr>
          </a:p>
        </p:txBody>
      </p:sp>
      <p:sp>
        <p:nvSpPr>
          <p:cNvPr id="3" name="Прямоугольник 2"/>
          <p:cNvSpPr/>
          <p:nvPr/>
        </p:nvSpPr>
        <p:spPr>
          <a:xfrm>
            <a:off x="853440" y="1241197"/>
            <a:ext cx="5394960" cy="2554545"/>
          </a:xfrm>
          <a:prstGeom prst="rect">
            <a:avLst/>
          </a:prstGeom>
          <a:ln>
            <a:solidFill>
              <a:srgbClr val="00B0F0"/>
            </a:solidFill>
          </a:ln>
        </p:spPr>
        <p:txBody>
          <a:bodyPr wrap="square">
            <a:spAutoFit/>
          </a:bodyPr>
          <a:lstStyle/>
          <a:p>
            <a:pPr algn="just">
              <a:buNone/>
            </a:pPr>
            <a:r>
              <a:rPr lang="kk-KZ" sz="2000" b="1" cap="all"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Сарқылмайтын қорлар</a:t>
            </a:r>
            <a:r>
              <a:rPr lang="kk-KZ" sz="2000" cap="all"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r>
              <a:rPr lang="kk-KZ" sz="20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адам баласына тәуелсіз. Соның бірі - су. Жер шарындағы судың үлесі барлық жердің 2/3 алып жатыр. Сондықтан оның қоры үздіксіз айналымға түсіп, қалпына келіп отырады. Ал экожүйелердің таралуы уақыт пен кеңістікке қатысты салыстырмалы түрде объектілер. </a:t>
            </a:r>
            <a:endParaRPr lang="ru-KZ" sz="2000" dirty="0">
              <a:latin typeface="Comic Sans MS" panose="030F0702030302020204" pitchFamily="66" charset="0"/>
              <a:ea typeface="Times New Roman" panose="02020603050405020304" pitchFamily="18" charset="0"/>
              <a:cs typeface="Arial" panose="020B0604020202020204" pitchFamily="34" charset="0"/>
            </a:endParaRPr>
          </a:p>
        </p:txBody>
      </p:sp>
      <p:sp>
        <p:nvSpPr>
          <p:cNvPr id="4" name="Прямоугольник 3"/>
          <p:cNvSpPr/>
          <p:nvPr/>
        </p:nvSpPr>
        <p:spPr>
          <a:xfrm>
            <a:off x="6659880" y="1022479"/>
            <a:ext cx="5379720" cy="3139321"/>
          </a:xfrm>
          <a:prstGeom prst="rect">
            <a:avLst/>
          </a:prstGeom>
          <a:ln>
            <a:solidFill>
              <a:srgbClr val="00B0F0"/>
            </a:solidFill>
          </a:ln>
        </p:spPr>
        <p:txBody>
          <a:bodyPr wrap="square">
            <a:spAutoFit/>
          </a:bodyPr>
          <a:lstStyle/>
          <a:p>
            <a:pPr algn="ctr"/>
            <a:r>
              <a:rPr lang="kk-KZ" b="1" cap="all"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Сарқылатын қорлар:</a:t>
            </a:r>
          </a:p>
          <a:p>
            <a:pPr marL="342900" indent="-342900" algn="ctr">
              <a:buAutoNum type="arabicPeriod"/>
            </a:pPr>
            <a:r>
              <a:rPr lang="kk-KZ" b="1" cap="all"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Қ</a:t>
            </a:r>
            <a:r>
              <a:rPr lang="kk-KZ" b="1"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алпына келетін; 2. Қалпына келмейтін</a:t>
            </a: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a:t>
            </a:r>
          </a:p>
          <a:p>
            <a:pPr algn="ct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Мысалы, </a:t>
            </a:r>
            <a:r>
              <a:rPr lang="kk-KZ" b="1"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қазба байлықтар, мұнай, көмір қорлары</a:t>
            </a: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қалпына келмейтін байлық көзіне жатады. Сарқылатын қорларды адам баласының өте ұқыпты түрде пайдалануы болашақ ұрпақтың қамын ойлағаны. Қалпына келетін қорлар да адамның ақыл-ойына тәуелді болады. Олар - </a:t>
            </a:r>
            <a:r>
              <a:rPr lang="kk-KZ" b="1"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топырақ, өсімдік пен жануарлар әлемі.</a:t>
            </a: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Аталған қорларды барынша пайдалану, біржола жойып жіберуге апарады.</a:t>
            </a:r>
            <a:endParaRPr lang="ru-KZ" dirty="0">
              <a:latin typeface="Comic Sans MS" panose="030F0702030302020204" pitchFamily="66" charset="0"/>
              <a:cs typeface="Arial" panose="020B0604020202020204" pitchFamily="34" charset="0"/>
            </a:endParaRPr>
          </a:p>
        </p:txBody>
      </p:sp>
      <p:sp>
        <p:nvSpPr>
          <p:cNvPr id="5" name="Прямоугольник 4"/>
          <p:cNvSpPr/>
          <p:nvPr/>
        </p:nvSpPr>
        <p:spPr>
          <a:xfrm>
            <a:off x="853440" y="4329053"/>
            <a:ext cx="11186160" cy="2031325"/>
          </a:xfrm>
          <a:prstGeom prst="rect">
            <a:avLst/>
          </a:prstGeom>
        </p:spPr>
        <p:txBody>
          <a:bodyPr wrap="square">
            <a:spAutoFit/>
          </a:bodyPr>
          <a:lstStyle/>
          <a:p>
            <a:pPr algn="just">
              <a:buNone/>
            </a:pP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Өсімдіктер мен топырақты ұзақ уақыт сақтап қалуға мүмкіндік бар. Ол үшін табиғат қорларын қорғаудың барлық шараларын қолдану керек. Топырақ қарашіріндісінің түзілуі өте ұзақ - мыңдаған жылдарға созылады, ал оның бүлінуі әп-сәтте. Осыған орай адам баласы топырақтың құнарлылығын сақтау үшін агротехникалық шараларды дұрыс қолданып, қосымша органикалық минералды тыңайтқыштар беріп отырады. Топырақтың тозуы көптеген антропогендік факторларға байланысты. Соның негізгілері - топырақ эрозиясы, тозуы, шөлге айналуы және ластануы. Осының бәріне де адамның іс-әрекеті себепші.</a:t>
            </a:r>
            <a:endParaRPr lang="ru-KZ" dirty="0">
              <a:latin typeface="Comic Sans MS" panose="030F0702030302020204" pitchFamily="66"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39135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43840"/>
            <a:ext cx="9601200" cy="1485900"/>
          </a:xfrm>
        </p:spPr>
        <p:txBody>
          <a:bodyPr>
            <a:normAutofit/>
          </a:bodyPr>
          <a:lstStyle/>
          <a:p>
            <a:pPr algn="ctr"/>
            <a:r>
              <a:rPr lang="kk-KZ" sz="3200" dirty="0">
                <a:latin typeface="Comic Sans MS" panose="030F0702030302020204" pitchFamily="66" charset="0"/>
              </a:rPr>
              <a:t>Қ</a:t>
            </a:r>
            <a:r>
              <a:rPr lang="kk-KZ" sz="3200" dirty="0" smtClean="0">
                <a:latin typeface="Comic Sans MS" panose="030F0702030302020204" pitchFamily="66" charset="0"/>
              </a:rPr>
              <a:t>орытынды</a:t>
            </a:r>
            <a:endParaRPr lang="ru-RU" sz="3200" dirty="0">
              <a:latin typeface="Comic Sans MS" panose="030F0702030302020204" pitchFamily="66" charset="0"/>
            </a:endParaRPr>
          </a:p>
        </p:txBody>
      </p:sp>
      <p:sp>
        <p:nvSpPr>
          <p:cNvPr id="3" name="Объект 2"/>
          <p:cNvSpPr>
            <a:spLocks noGrp="1"/>
          </p:cNvSpPr>
          <p:nvPr>
            <p:ph idx="1"/>
          </p:nvPr>
        </p:nvSpPr>
        <p:spPr>
          <a:xfrm>
            <a:off x="1371600" y="899160"/>
            <a:ext cx="9601200" cy="5775960"/>
          </a:xfrm>
        </p:spPr>
        <p:txBody>
          <a:bodyPr>
            <a:normAutofit fontScale="85000" lnSpcReduction="20000"/>
          </a:bodyPr>
          <a:lstStyle/>
          <a:p>
            <a:pPr algn="just">
              <a:buNone/>
            </a:pPr>
            <a:r>
              <a:rPr lang="kk-KZ" b="1"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Табиғат қорғаудың негізгі бағыттарын</a:t>
            </a: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білу әрбір азаматтың міндеті болып саналады. Олардың негізгілерін қарастырамыз: </a:t>
            </a:r>
          </a:p>
          <a:p>
            <a:pPr algn="just">
              <a:buNone/>
            </a:pPr>
            <a:endParaRPr lang="ru-KZ" dirty="0">
              <a:latin typeface="Comic Sans MS" panose="030F0702030302020204" pitchFamily="66" charset="0"/>
              <a:ea typeface="Times New Roman" panose="02020603050405020304" pitchFamily="18" charset="0"/>
              <a:cs typeface="Arial" panose="020B0604020202020204" pitchFamily="34" charset="0"/>
            </a:endParaRPr>
          </a:p>
          <a:p>
            <a:pPr algn="just">
              <a:buNone/>
            </a:pP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1. Жекелеген өндіріс орындары мен өнеркәсіптерді, агроэкологиялық кешендерді игеруде казіргі заманғы ғылым мен техника жаңалықтарын пайдалану. Өндіріске аз қалдықты немесе қалдықсыз технологияны енгізу.</a:t>
            </a:r>
            <a:endParaRPr lang="ru-KZ" dirty="0">
              <a:latin typeface="Comic Sans MS" panose="030F0702030302020204" pitchFamily="66" charset="0"/>
              <a:ea typeface="Times New Roman" panose="02020603050405020304" pitchFamily="18" charset="0"/>
              <a:cs typeface="Arial" panose="020B0604020202020204" pitchFamily="34" charset="0"/>
            </a:endParaRPr>
          </a:p>
          <a:p>
            <a:pPr algn="just">
              <a:buNone/>
            </a:pP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2. Экологиялық заңдардың орындалуын үнемі кадағалау.</a:t>
            </a:r>
            <a:endParaRPr lang="ru-KZ" dirty="0">
              <a:latin typeface="Comic Sans MS" panose="030F0702030302020204" pitchFamily="66" charset="0"/>
              <a:ea typeface="Times New Roman" panose="02020603050405020304" pitchFamily="18" charset="0"/>
              <a:cs typeface="Arial" panose="020B0604020202020204" pitchFamily="34" charset="0"/>
            </a:endParaRPr>
          </a:p>
          <a:p>
            <a:pPr algn="just">
              <a:buNone/>
            </a:pP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3. Ірі құрылыстарды, өнеркәсіп кешендерін т.б. объектілерді салуда экологиялық сараптама жасау.</a:t>
            </a:r>
            <a:endParaRPr lang="ru-KZ" dirty="0">
              <a:latin typeface="Comic Sans MS" panose="030F0702030302020204" pitchFamily="66" charset="0"/>
              <a:ea typeface="Times New Roman" panose="02020603050405020304" pitchFamily="18" charset="0"/>
              <a:cs typeface="Arial" panose="020B0604020202020204" pitchFamily="34" charset="0"/>
            </a:endParaRPr>
          </a:p>
          <a:p>
            <a:pPr algn="just">
              <a:buNone/>
            </a:pP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4. Табиғи биоценоздарды сақтап қалу үшін қорықтар, қорыққорлар, ұлттық саябақтар, табиғат ескерткіштері, т.б. ұйымдастыру.</a:t>
            </a:r>
            <a:endParaRPr lang="ru-KZ" dirty="0">
              <a:latin typeface="Comic Sans MS" panose="030F0702030302020204" pitchFamily="66" charset="0"/>
              <a:ea typeface="Times New Roman" panose="02020603050405020304" pitchFamily="18" charset="0"/>
              <a:cs typeface="Arial" panose="020B0604020202020204" pitchFamily="34" charset="0"/>
            </a:endParaRPr>
          </a:p>
          <a:p>
            <a:pPr algn="just">
              <a:buNone/>
            </a:pP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5. Табиғат қорғау мәселелері бойынша халықаралық, мемлекеттік деңгейлерде ғылыми-практикалық конференциялар мен симпозиумдар ұйымдастыру.</a:t>
            </a:r>
            <a:endParaRPr lang="ru-KZ" dirty="0">
              <a:latin typeface="Comic Sans MS" panose="030F0702030302020204" pitchFamily="66" charset="0"/>
              <a:ea typeface="Times New Roman" panose="02020603050405020304" pitchFamily="18" charset="0"/>
              <a:cs typeface="Arial" panose="020B0604020202020204" pitchFamily="34" charset="0"/>
            </a:endParaRPr>
          </a:p>
          <a:p>
            <a:pPr algn="just">
              <a:buNone/>
            </a:pP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6. Көпшілікке үздіксіз экологиялық білім мен тәрбие беру және экологиялық әдеп пен мәдениетті қалыптастыру.</a:t>
            </a:r>
            <a:endParaRPr lang="ru-KZ" dirty="0">
              <a:latin typeface="Comic Sans MS" panose="030F0702030302020204" pitchFamily="66" charset="0"/>
              <a:ea typeface="Times New Roman" panose="02020603050405020304" pitchFamily="18" charset="0"/>
              <a:cs typeface="Arial" panose="020B0604020202020204" pitchFamily="34" charset="0"/>
            </a:endParaRPr>
          </a:p>
          <a:p>
            <a:pPr algn="just">
              <a:buNone/>
            </a:pP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7. Табиғат корғау мәселелерін шешу жолдары, оның барысы туралы үнемі үгіт-насихат және ақпарат жүйесін ұйымдастыру.</a:t>
            </a:r>
            <a:endParaRPr lang="ru-KZ" dirty="0">
              <a:latin typeface="Comic Sans MS" panose="030F0702030302020204" pitchFamily="66" charset="0"/>
              <a:ea typeface="Times New Roman" panose="02020603050405020304" pitchFamily="18" charset="0"/>
              <a:cs typeface="Arial" panose="020B0604020202020204" pitchFamily="34" charset="0"/>
            </a:endParaRPr>
          </a:p>
          <a:p>
            <a:pPr algn="just">
              <a:buNone/>
            </a:pP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8. Жоғарыда аталған шараларды жүзеге асыру әрбір азаматтың міндеті мен борышы болып саналады. Сонда ғана біз туған өлкеміздің табиғатын өз қалпында сақтап қалуға немесе қайта түлетуге үлес қоса аламыз.</a:t>
            </a:r>
            <a:endParaRPr lang="ru-KZ" dirty="0">
              <a:latin typeface="Comic Sans MS" panose="030F0702030302020204" pitchFamily="66" charset="0"/>
              <a:ea typeface="Times New Roman" panose="02020603050405020304" pitchFamily="18" charset="0"/>
              <a:cs typeface="Arial" panose="020B0604020202020204" pitchFamily="34" charset="0"/>
            </a:endParaRPr>
          </a:p>
          <a:p>
            <a:endParaRPr lang="ru-RU" dirty="0"/>
          </a:p>
        </p:txBody>
      </p:sp>
    </p:spTree>
    <p:extLst>
      <p:ext uri="{BB962C8B-B14F-4D97-AF65-F5344CB8AC3E}">
        <p14:creationId xmlns:p14="http://schemas.microsoft.com/office/powerpoint/2010/main" val="4107954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24BE22-A124-797D-81FB-3443867285DA}"/>
              </a:ext>
            </a:extLst>
          </p:cNvPr>
          <p:cNvSpPr txBox="1"/>
          <p:nvPr/>
        </p:nvSpPr>
        <p:spPr>
          <a:xfrm>
            <a:off x="914399" y="970954"/>
            <a:ext cx="10168467" cy="3175421"/>
          </a:xfrm>
          <a:prstGeom prst="rect">
            <a:avLst/>
          </a:prstGeom>
          <a:noFill/>
        </p:spPr>
        <p:txBody>
          <a:bodyPr wrap="square">
            <a:spAutoFit/>
          </a:bodyPr>
          <a:lstStyle/>
          <a:p>
            <a:pPr algn="just">
              <a:lnSpc>
                <a:spcPct val="107000"/>
              </a:lnSpc>
              <a:spcAft>
                <a:spcPts val="800"/>
              </a:spcAft>
              <a:buNone/>
            </a:pPr>
            <a:r>
              <a:rPr lang="kk-KZ" sz="2400" b="1" dirty="0">
                <a:latin typeface="Comic Sans MS" panose="030F0702030302020204" pitchFamily="66" charset="0"/>
                <a:ea typeface="Calibri" panose="020F0502020204030204" pitchFamily="34" charset="0"/>
                <a:cs typeface="Arial" panose="020B0604020202020204" pitchFamily="34" charset="0"/>
              </a:rPr>
              <a:t>Сабақтың жоспары:</a:t>
            </a:r>
            <a:endParaRPr lang="ru-KZ" sz="2400" b="1" dirty="0">
              <a:latin typeface="Comic Sans MS" panose="030F0702030302020204" pitchFamily="66" charset="0"/>
              <a:ea typeface="Calibri" panose="020F0502020204030204" pitchFamily="34" charset="0"/>
              <a:cs typeface="Arial" panose="020B0604020202020204" pitchFamily="34" charset="0"/>
            </a:endParaRPr>
          </a:p>
          <a:p>
            <a:pPr marL="342900" lvl="0" indent="-342900" algn="just">
              <a:buFont typeface="+mj-lt"/>
              <a:buAutoNum type="arabicPeriod"/>
              <a:tabLst>
                <a:tab pos="540385" algn="l"/>
              </a:tabLst>
            </a:pPr>
            <a:r>
              <a:rPr lang="kk-KZ" sz="2400" dirty="0">
                <a:latin typeface="Comic Sans MS" panose="030F0702030302020204" pitchFamily="66" charset="0"/>
                <a:ea typeface="Times New Roman" panose="02020603050405020304" pitchFamily="18" charset="0"/>
                <a:cs typeface="Arial" panose="020B0604020202020204" pitchFamily="34" charset="0"/>
              </a:rPr>
              <a:t>Атмосфера</a:t>
            </a:r>
            <a:endParaRPr lang="ru-KZ" sz="2400" dirty="0">
              <a:latin typeface="Comic Sans MS" panose="030F0702030302020204" pitchFamily="66"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540385" algn="l"/>
              </a:tabLst>
            </a:pPr>
            <a:r>
              <a:rPr lang="kk-KZ" sz="2400" dirty="0">
                <a:latin typeface="Comic Sans MS" panose="030F0702030302020204" pitchFamily="66" charset="0"/>
                <a:ea typeface="Times New Roman" panose="02020603050405020304" pitchFamily="18" charset="0"/>
                <a:cs typeface="Arial" panose="020B0604020202020204" pitchFamily="34" charset="0"/>
              </a:rPr>
              <a:t>Гидросфера </a:t>
            </a:r>
            <a:endParaRPr lang="ru-KZ" sz="2400" dirty="0">
              <a:latin typeface="Comic Sans MS" panose="030F0702030302020204" pitchFamily="66"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540385" algn="l"/>
              </a:tabLst>
            </a:pPr>
            <a:r>
              <a:rPr lang="kk-KZ" sz="2400" dirty="0">
                <a:latin typeface="Comic Sans MS" panose="030F0702030302020204" pitchFamily="66" charset="0"/>
                <a:ea typeface="Times New Roman" panose="02020603050405020304" pitchFamily="18" charset="0"/>
                <a:cs typeface="Arial" panose="020B0604020202020204" pitchFamily="34" charset="0"/>
              </a:rPr>
              <a:t>Литосфера </a:t>
            </a:r>
            <a:endParaRPr lang="ru-KZ" sz="2400" dirty="0">
              <a:latin typeface="Comic Sans MS" panose="030F0702030302020204" pitchFamily="66"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540385" algn="l"/>
              </a:tabLst>
            </a:pPr>
            <a:r>
              <a:rPr lang="kk-KZ" sz="2400" dirty="0">
                <a:latin typeface="Comic Sans MS" panose="030F0702030302020204" pitchFamily="66" charset="0"/>
                <a:ea typeface="Times New Roman" panose="02020603050405020304" pitchFamily="18" charset="0"/>
                <a:cs typeface="Arial" panose="020B0604020202020204" pitchFamily="34" charset="0"/>
              </a:rPr>
              <a:t>Жердің табиғи қорларының сипаттамасы</a:t>
            </a:r>
            <a:endParaRPr lang="ru-KZ" sz="2400" dirty="0">
              <a:latin typeface="Comic Sans MS" panose="030F0702030302020204" pitchFamily="66"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540385" algn="l"/>
              </a:tabLst>
            </a:pPr>
            <a:r>
              <a:rPr lang="kk-KZ" sz="2400" dirty="0">
                <a:latin typeface="Comic Sans MS" panose="030F0702030302020204" pitchFamily="66" charset="0"/>
                <a:ea typeface="Times New Roman" panose="02020603050405020304" pitchFamily="18" charset="0"/>
                <a:cs typeface="Arial" panose="020B0604020202020204" pitchFamily="34" charset="0"/>
              </a:rPr>
              <a:t>Табиғи қорлардың классификациясы және онымен адамзатты қамтамасыз ету проблемасы</a:t>
            </a:r>
            <a:endParaRPr lang="ru-KZ" sz="2400" dirty="0">
              <a:latin typeface="Comic Sans MS" panose="030F0702030302020204" pitchFamily="66"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540385" algn="l"/>
              </a:tabLst>
            </a:pPr>
            <a:r>
              <a:rPr lang="kk-KZ" sz="2400" dirty="0">
                <a:latin typeface="Comic Sans MS" panose="030F0702030302020204" pitchFamily="66" charset="0"/>
                <a:ea typeface="Times New Roman" panose="02020603050405020304" pitchFamily="18" charset="0"/>
                <a:cs typeface="Arial" panose="020B0604020202020204" pitchFamily="34" charset="0"/>
              </a:rPr>
              <a:t>Табиғатты тиімді пайдалану</a:t>
            </a:r>
            <a:endParaRPr lang="ru-KZ" sz="2400" dirty="0">
              <a:latin typeface="Comic Sans MS" panose="030F0702030302020204" pitchFamily="66"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96363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err="1">
                <a:latin typeface="Comic Sans MS" panose="030F0702030302020204" pitchFamily="66" charset="0"/>
                <a:cs typeface="Times New Roman" pitchFamily="18" charset="0"/>
              </a:rPr>
              <a:t>Әдебиеттер</a:t>
            </a:r>
            <a:r>
              <a:rPr lang="ru-RU" sz="3200" b="1" dirty="0">
                <a:latin typeface="Comic Sans MS" panose="030F0702030302020204" pitchFamily="66" charset="0"/>
                <a:cs typeface="Times New Roman" pitchFamily="18" charset="0"/>
              </a:rPr>
              <a:t> </a:t>
            </a:r>
            <a:r>
              <a:rPr lang="ru-RU" sz="3200" b="1" dirty="0" err="1">
                <a:latin typeface="Comic Sans MS" panose="030F0702030302020204" pitchFamily="66" charset="0"/>
                <a:cs typeface="Times New Roman" pitchFamily="18" charset="0"/>
              </a:rPr>
              <a:t>және</a:t>
            </a:r>
            <a:r>
              <a:rPr lang="ru-RU" sz="3200" b="1" dirty="0">
                <a:latin typeface="Comic Sans MS" panose="030F0702030302020204" pitchFamily="66" charset="0"/>
                <a:cs typeface="Times New Roman" pitchFamily="18" charset="0"/>
              </a:rPr>
              <a:t> </a:t>
            </a:r>
            <a:r>
              <a:rPr lang="ru-RU" sz="3200" b="1" dirty="0" err="1">
                <a:latin typeface="Comic Sans MS" panose="030F0702030302020204" pitchFamily="66" charset="0"/>
                <a:cs typeface="Times New Roman" pitchFamily="18" charset="0"/>
              </a:rPr>
              <a:t>ресурстар</a:t>
            </a:r>
            <a:r>
              <a:rPr lang="ru-RU" sz="3200" b="1" dirty="0">
                <a:latin typeface="Comic Sans MS" panose="030F0702030302020204" pitchFamily="66" charset="0"/>
                <a:cs typeface="Times New Roman" pitchFamily="18" charset="0"/>
              </a:rPr>
              <a:t>:</a:t>
            </a:r>
            <a:endParaRPr lang="ru-RU" sz="3200" dirty="0"/>
          </a:p>
        </p:txBody>
      </p:sp>
      <p:sp>
        <p:nvSpPr>
          <p:cNvPr id="3" name="Объект 2"/>
          <p:cNvSpPr>
            <a:spLocks noGrp="1"/>
          </p:cNvSpPr>
          <p:nvPr>
            <p:ph idx="1"/>
          </p:nvPr>
        </p:nvSpPr>
        <p:spPr>
          <a:xfrm>
            <a:off x="1371600" y="1447800"/>
            <a:ext cx="9601200" cy="4419600"/>
          </a:xfrm>
        </p:spPr>
        <p:txBody>
          <a:bodyPr>
            <a:normAutofit fontScale="92500" lnSpcReduction="20000"/>
          </a:bodyPr>
          <a:lstStyle/>
          <a:p>
            <a:pPr marL="514350" indent="-514350">
              <a:buFont typeface="+mj-lt"/>
              <a:buAutoNum type="arabicPeriod"/>
            </a:pPr>
            <a:r>
              <a:rPr lang="ru-RU" dirty="0">
                <a:latin typeface="Comic Sans MS" panose="030F0702030302020204" pitchFamily="66" charset="0"/>
              </a:rPr>
              <a:t>Изучение биологического разнообразия Казахстана на современном этапе / Материалы международной научной Конференции </a:t>
            </a:r>
            <a:r>
              <a:rPr lang="ru-RU" dirty="0" err="1">
                <a:latin typeface="Comic Sans MS" panose="030F0702030302020204" pitchFamily="66" charset="0"/>
              </a:rPr>
              <a:t>посв</a:t>
            </a:r>
            <a:r>
              <a:rPr lang="ru-RU" dirty="0">
                <a:latin typeface="Comic Sans MS" panose="030F0702030302020204" pitchFamily="66" charset="0"/>
              </a:rPr>
              <a:t>. Юбилейном датам выдающихся ученых – ботаников Казахстана. Алматы, 6-7 июня, 2013. </a:t>
            </a:r>
          </a:p>
          <a:p>
            <a:pPr marL="514350" indent="-514350">
              <a:buFont typeface="+mj-lt"/>
              <a:buAutoNum type="arabicPeriod"/>
            </a:pPr>
            <a:r>
              <a:rPr lang="ru-RU" dirty="0" err="1">
                <a:latin typeface="Comic Sans MS" panose="030F0702030302020204" pitchFamily="66" charset="0"/>
              </a:rPr>
              <a:t>Олонова</a:t>
            </a:r>
            <a:r>
              <a:rPr lang="ru-RU" dirty="0">
                <a:latin typeface="Comic Sans MS" panose="030F0702030302020204" pitchFamily="66" charset="0"/>
              </a:rPr>
              <a:t> М.В., </a:t>
            </a:r>
            <a:r>
              <a:rPr lang="ru-RU" dirty="0" err="1">
                <a:latin typeface="Comic Sans MS" panose="030F0702030302020204" pitchFamily="66" charset="0"/>
              </a:rPr>
              <a:t>Чжанг</a:t>
            </a:r>
            <a:r>
              <a:rPr lang="ru-RU" dirty="0">
                <a:latin typeface="Comic Sans MS" panose="030F0702030302020204" pitchFamily="66" charset="0"/>
              </a:rPr>
              <a:t> Д., </a:t>
            </a:r>
            <a:r>
              <a:rPr lang="ru-RU" dirty="0" err="1">
                <a:latin typeface="Comic Sans MS" panose="030F0702030302020204" pitchFamily="66" charset="0"/>
              </a:rPr>
              <a:t>Бекет</a:t>
            </a:r>
            <a:r>
              <a:rPr lang="ru-RU" dirty="0">
                <a:latin typeface="Comic Sans MS" panose="030F0702030302020204" pitchFamily="66" charset="0"/>
              </a:rPr>
              <a:t> У. Вестник Томского гос. Университета Биология 2013 № 1 (21) С.59-73.</a:t>
            </a:r>
          </a:p>
          <a:p>
            <a:pPr marL="514350" indent="-514350">
              <a:buFont typeface="+mj-lt"/>
              <a:buAutoNum type="arabicPeriod"/>
            </a:pPr>
            <a:r>
              <a:rPr lang="ru-RU" dirty="0">
                <a:latin typeface="Comic Sans MS" panose="030F0702030302020204" pitchFamily="66" charset="0"/>
              </a:rPr>
              <a:t>Глазунов В.А. Охрана растительного мира XIII съезд русского </a:t>
            </a:r>
            <a:r>
              <a:rPr lang="ru-RU" dirty="0" err="1">
                <a:latin typeface="Comic Sans MS" panose="030F0702030302020204" pitchFamily="66" charset="0"/>
              </a:rPr>
              <a:t>ботан.общества</a:t>
            </a:r>
            <a:r>
              <a:rPr lang="ru-RU" dirty="0">
                <a:latin typeface="Comic Sans MS" panose="030F0702030302020204" pitchFamily="66" charset="0"/>
              </a:rPr>
              <a:t> (16-22 сентября, 2013 г., С.12-13). </a:t>
            </a:r>
          </a:p>
          <a:p>
            <a:pPr marL="514350" indent="-514350">
              <a:buFont typeface="+mj-lt"/>
              <a:buAutoNum type="arabicPeriod"/>
            </a:pPr>
            <a:r>
              <a:rPr lang="ru-RU" dirty="0" err="1">
                <a:latin typeface="Comic Sans MS" panose="030F0702030302020204" pitchFamily="66" charset="0"/>
              </a:rPr>
              <a:t>Л.А.Димеева</a:t>
            </a:r>
            <a:r>
              <a:rPr lang="ru-RU" dirty="0">
                <a:latin typeface="Comic Sans MS" panose="030F0702030302020204" pitchFamily="66" charset="0"/>
              </a:rPr>
              <a:t>, </a:t>
            </a:r>
            <a:r>
              <a:rPr lang="ru-RU" dirty="0" err="1">
                <a:latin typeface="Comic Sans MS" panose="030F0702030302020204" pitchFamily="66" charset="0"/>
              </a:rPr>
              <a:t>Г.М.Кудабаева</a:t>
            </a:r>
            <a:r>
              <a:rPr lang="ru-RU" dirty="0">
                <a:latin typeface="Comic Sans MS" panose="030F0702030302020204" pitchFamily="66" charset="0"/>
              </a:rPr>
              <a:t>, </a:t>
            </a:r>
            <a:r>
              <a:rPr lang="ru-RU" dirty="0" err="1">
                <a:latin typeface="Comic Sans MS" panose="030F0702030302020204" pitchFamily="66" charset="0"/>
              </a:rPr>
              <a:t>П.В.Веселова</a:t>
            </a:r>
            <a:r>
              <a:rPr lang="ru-RU" dirty="0">
                <a:latin typeface="Comic Sans MS" panose="030F0702030302020204" pitchFamily="66" charset="0"/>
              </a:rPr>
              <a:t> Охрана растительного мира XIII съезд </a:t>
            </a:r>
            <a:r>
              <a:rPr lang="ru-RU" dirty="0" err="1">
                <a:latin typeface="Comic Sans MS" panose="030F0702030302020204" pitchFamily="66" charset="0"/>
              </a:rPr>
              <a:t>рус.ботан.общ</a:t>
            </a:r>
            <a:r>
              <a:rPr lang="ru-RU" dirty="0">
                <a:latin typeface="Comic Sans MS" panose="030F0702030302020204" pitchFamily="66" charset="0"/>
              </a:rPr>
              <a:t>. (16-22 сентября, 2013 г., С.17-18). </a:t>
            </a:r>
          </a:p>
          <a:p>
            <a:pPr marL="514350" indent="-514350">
              <a:buFont typeface="+mj-lt"/>
              <a:buAutoNum type="arabicPeriod"/>
            </a:pPr>
            <a:r>
              <a:rPr lang="ru-RU" dirty="0">
                <a:latin typeface="Comic Sans MS" panose="030F0702030302020204" pitchFamily="66" charset="0"/>
              </a:rPr>
              <a:t>Мухитдинов Н.М. Геоботаника. Алматы., 2011. 384 б. </a:t>
            </a:r>
          </a:p>
          <a:p>
            <a:pPr marL="514350" indent="-514350">
              <a:buFont typeface="+mj-lt"/>
              <a:buAutoNum type="arabicPeriod"/>
            </a:pPr>
            <a:r>
              <a:rPr lang="ru-RU" dirty="0" err="1">
                <a:latin typeface="Comic Sans MS" panose="030F0702030302020204" pitchFamily="66" charset="0"/>
              </a:rPr>
              <a:t>Камелин</a:t>
            </a:r>
            <a:r>
              <a:rPr lang="ru-RU" dirty="0">
                <a:latin typeface="Comic Sans MS" panose="030F0702030302020204" pitchFamily="66" charset="0"/>
              </a:rPr>
              <a:t> Р.Б. Актуальные проблемы геоботаники III </a:t>
            </a:r>
            <a:r>
              <a:rPr lang="ru-RU" dirty="0" err="1">
                <a:latin typeface="Comic Sans MS" panose="030F0702030302020204" pitchFamily="66" charset="0"/>
              </a:rPr>
              <a:t>Всероссиская</a:t>
            </a:r>
            <a:r>
              <a:rPr lang="ru-RU" dirty="0">
                <a:latin typeface="Comic Sans MS" panose="030F0702030302020204" pitchFamily="66" charset="0"/>
              </a:rPr>
              <a:t> школа конференция Научный центр РАН Петрозаводск., 2007., С.8-22. </a:t>
            </a:r>
          </a:p>
          <a:p>
            <a:pPr marL="514350" indent="-514350">
              <a:buFont typeface="+mj-lt"/>
              <a:buAutoNum type="arabicPeriod"/>
            </a:pPr>
            <a:r>
              <a:rPr lang="ru-RU" dirty="0">
                <a:latin typeface="Comic Sans MS" panose="030F0702030302020204" pitchFamily="66" charset="0"/>
              </a:rPr>
              <a:t>Розенберг Г.С. Актуальные проблемы геоботаники III </a:t>
            </a:r>
            <a:r>
              <a:rPr lang="ru-RU" dirty="0" err="1">
                <a:latin typeface="Comic Sans MS" panose="030F0702030302020204" pitchFamily="66" charset="0"/>
              </a:rPr>
              <a:t>Всероссиская</a:t>
            </a:r>
            <a:r>
              <a:rPr lang="ru-RU" dirty="0">
                <a:latin typeface="Comic Sans MS" panose="030F0702030302020204" pitchFamily="66" charset="0"/>
              </a:rPr>
              <a:t> школа- конференция Научный центр РАН Петрозаводск., 2007., С.72-118. </a:t>
            </a:r>
          </a:p>
          <a:p>
            <a:endParaRPr lang="ru-RU" dirty="0"/>
          </a:p>
        </p:txBody>
      </p:sp>
    </p:spTree>
    <p:extLst>
      <p:ext uri="{BB962C8B-B14F-4D97-AF65-F5344CB8AC3E}">
        <p14:creationId xmlns:p14="http://schemas.microsoft.com/office/powerpoint/2010/main" val="2952020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AE1724-69F1-F97F-F33C-FE23D3A5F2F2}"/>
              </a:ext>
            </a:extLst>
          </p:cNvPr>
          <p:cNvSpPr txBox="1"/>
          <p:nvPr/>
        </p:nvSpPr>
        <p:spPr>
          <a:xfrm>
            <a:off x="1706880" y="2505670"/>
            <a:ext cx="9067800" cy="707886"/>
          </a:xfrm>
          <a:prstGeom prst="rect">
            <a:avLst/>
          </a:prstGeom>
          <a:noFill/>
        </p:spPr>
        <p:txBody>
          <a:bodyPr wrap="square" rtlCol="0">
            <a:spAutoFit/>
          </a:bodyPr>
          <a:lstStyle/>
          <a:p>
            <a:pPr algn="ctr"/>
            <a:r>
              <a:rPr lang="kk-KZ" sz="4000" b="1" dirty="0">
                <a:latin typeface="Comic Sans MS" panose="030F0702030302020204" pitchFamily="66" charset="0"/>
                <a:cs typeface="Times New Roman" panose="02020603050405020304" pitchFamily="18" charset="0"/>
              </a:rPr>
              <a:t>Назарларыңызға рахмет!</a:t>
            </a:r>
            <a:endParaRPr lang="ru-KZ" sz="4000" b="1"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92338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443F3-26F0-3732-1B33-AF19AFAEFFFD}"/>
              </a:ext>
            </a:extLst>
          </p:cNvPr>
          <p:cNvSpPr txBox="1"/>
          <p:nvPr/>
        </p:nvSpPr>
        <p:spPr>
          <a:xfrm>
            <a:off x="814493" y="136513"/>
            <a:ext cx="7506547" cy="6309420"/>
          </a:xfrm>
          <a:prstGeom prst="rect">
            <a:avLst/>
          </a:prstGeom>
          <a:noFill/>
        </p:spPr>
        <p:txBody>
          <a:bodyPr wrap="square">
            <a:spAutoFit/>
          </a:bodyPr>
          <a:lstStyle/>
          <a:p>
            <a:pPr marL="342900" lvl="0" indent="-342900" algn="just">
              <a:buFont typeface="+mj-lt"/>
              <a:buAutoNum type="arabicPeriod"/>
            </a:pPr>
            <a:r>
              <a:rPr lang="kk-KZ" sz="1600" b="1" dirty="0">
                <a:effectLst/>
                <a:latin typeface="Comic Sans MS" panose="030F0702030302020204" pitchFamily="66" charset="0"/>
                <a:ea typeface="Times New Roman" panose="02020603050405020304" pitchFamily="18" charset="0"/>
              </a:rPr>
              <a:t>	</a:t>
            </a:r>
            <a:r>
              <a:rPr lang="kk-KZ" sz="1600" b="1"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АТМОСФЕРА ҚАБАТЫ</a:t>
            </a:r>
          </a:p>
          <a:p>
            <a:pPr marL="342900" lvl="0" indent="-342900" algn="just">
              <a:buFont typeface="+mj-lt"/>
              <a:buAutoNum type="arabicPeriod"/>
            </a:pPr>
            <a:endParaRPr lang="ru-KZ" sz="1600" dirty="0">
              <a:latin typeface="Comic Sans MS" panose="030F0702030302020204" pitchFamily="66" charset="0"/>
              <a:ea typeface="Calibri" panose="020F0502020204030204" pitchFamily="34" charset="0"/>
              <a:cs typeface="Arial" panose="020B0604020202020204" pitchFamily="34" charset="0"/>
            </a:endParaRPr>
          </a:p>
          <a:p>
            <a:pPr algn="just">
              <a:buNone/>
            </a:pPr>
            <a:r>
              <a:rPr lang="kk-KZ" sz="16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Жерді айнала қоршап тұрған газды қабат - </a:t>
            </a:r>
            <a:r>
              <a:rPr lang="kk-KZ" sz="1600" i="1"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атмосфера</a:t>
            </a:r>
            <a:r>
              <a:rPr lang="kk-KZ" sz="16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деп аталды. Ол гректің “atmos” ауа және “sphaira” - шар деген сөзінен шыққан.</a:t>
            </a:r>
            <a:endParaRPr lang="ru-KZ" sz="1600" dirty="0">
              <a:latin typeface="Comic Sans MS" panose="030F0702030302020204" pitchFamily="66" charset="0"/>
              <a:ea typeface="Calibri" panose="020F0502020204030204" pitchFamily="34" charset="0"/>
              <a:cs typeface="Arial" panose="020B0604020202020204" pitchFamily="34" charset="0"/>
            </a:endParaRPr>
          </a:p>
          <a:p>
            <a:pPr algn="just">
              <a:buNone/>
            </a:pPr>
            <a:r>
              <a:rPr lang="kk-KZ" sz="16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Атмосферада адам, жануарлар және өсімдіктер дем алатын ауа ғана емес, сонымен бірге оған жер шарын қоршаған газды қабаты да жатады. Оның қалыңдығы 100 км дейін жетеді. Ауа - әртүрлі газдардың қоспасы. Оның құрамы, негізінен, азот пен оттегінен тұрады. Бұл газдар су мен жер қыртысында да бар.</a:t>
            </a:r>
            <a:endParaRPr lang="ru-KZ" sz="1600" dirty="0">
              <a:latin typeface="Comic Sans MS" panose="030F0702030302020204" pitchFamily="66" charset="0"/>
              <a:ea typeface="Calibri" panose="020F0502020204030204" pitchFamily="34" charset="0"/>
              <a:cs typeface="Arial" panose="020B0604020202020204" pitchFamily="34" charset="0"/>
            </a:endParaRPr>
          </a:p>
          <a:p>
            <a:pPr algn="just">
              <a:buNone/>
            </a:pPr>
            <a:r>
              <a:rPr lang="kk-KZ" sz="16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Жердің бетінен алыстаған сайын тропосфера қабатына температурасы әр шақырымда 6°С-ға төмендеп отырады. Одан әрі 18-20 километрлік биіктікте температураның төмендеуі тоқтап 60-70°С көлемінде болып тұрады. Атмосфераның бұл бөлігін тропопауза деп атайды. Келесі стратосфера қабаты жердің бетінен 20-50 км биіктікте. Ауаның қалған бөлігі осы қабатта. Мұнда жердің бетінен әр километрге биіктеген сайын температура 1-2°С-ға жоғарылайды; 50-55 км биіктіктегі стратопаузада температура 0°С жетеді. Одан әрі мезасфера қабаты 55-80 км биiктiкте орналасқан. Бұл қабатта да жерден әр километрге алыстаған сайын температура 2-3</a:t>
            </a:r>
            <a:r>
              <a:rPr lang="kk-KZ" sz="1600" baseline="300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0</a:t>
            </a:r>
            <a:r>
              <a:rPr lang="kk-KZ" sz="16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С ге гөмендейді. Ал 80 километр биіктік мезопаузада температура 75-90°С жетедһ Қазіргі деректерге қараганда, атмосфера жер бетінен 1500-2000 км биіктікке дейін жайылған, әйтсе де жер серіктерінің және ракеталардың көмегімен жүргізілген бақылауларра карағанда, атмосфеғаның кейбір белгілері жерден 10-20 мың км биіктікке дейін болатындыры анықталып отыр.</a:t>
            </a:r>
            <a:endParaRPr lang="ru-KZ" sz="1600" dirty="0">
              <a:latin typeface="Comic Sans MS" panose="030F0702030302020204" pitchFamily="66" charset="0"/>
              <a:ea typeface="Calibri" panose="020F0502020204030204" pitchFamily="34" charset="0"/>
              <a:cs typeface="Arial" panose="020B0604020202020204" pitchFamily="34" charset="0"/>
            </a:endParaRPr>
          </a:p>
          <a:p>
            <a:pPr algn="just">
              <a:spcBef>
                <a:spcPts val="0"/>
              </a:spcBef>
            </a:pPr>
            <a:endParaRPr lang="ru-RU" sz="2000" b="1" dirty="0">
              <a:latin typeface="Times New Roman" pitchFamily="18" charset="0"/>
              <a:cs typeface="Times New Roman" pitchFamily="18" charset="0"/>
            </a:endParaRPr>
          </a:p>
        </p:txBody>
      </p:sp>
      <p:pic>
        <p:nvPicPr>
          <p:cNvPr id="2" name="Рисунок 1"/>
          <p:cNvPicPr>
            <a:picLocks noChangeAspect="1"/>
          </p:cNvPicPr>
          <p:nvPr/>
        </p:nvPicPr>
        <p:blipFill>
          <a:blip r:embed="rId2"/>
          <a:stretch>
            <a:fillRect/>
          </a:stretch>
        </p:blipFill>
        <p:spPr>
          <a:xfrm>
            <a:off x="8321040" y="328930"/>
            <a:ext cx="3870960" cy="6239509"/>
          </a:xfrm>
          <a:prstGeom prst="rect">
            <a:avLst/>
          </a:prstGeom>
        </p:spPr>
      </p:pic>
    </p:spTree>
    <p:extLst>
      <p:ext uri="{BB962C8B-B14F-4D97-AF65-F5344CB8AC3E}">
        <p14:creationId xmlns:p14="http://schemas.microsoft.com/office/powerpoint/2010/main" val="169490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664A5C-FEA3-1D08-D906-75CF4D269B45}"/>
              </a:ext>
            </a:extLst>
          </p:cNvPr>
          <p:cNvSpPr txBox="1"/>
          <p:nvPr/>
        </p:nvSpPr>
        <p:spPr>
          <a:xfrm>
            <a:off x="767079" y="228600"/>
            <a:ext cx="5679441" cy="5825826"/>
          </a:xfrm>
          <a:prstGeom prst="rect">
            <a:avLst/>
          </a:prstGeom>
          <a:noFill/>
        </p:spPr>
        <p:txBody>
          <a:bodyPr wrap="square">
            <a:spAutoFit/>
          </a:bodyPr>
          <a:lstStyle/>
          <a:p>
            <a:pPr algn="just">
              <a:lnSpc>
                <a:spcPct val="107000"/>
              </a:lnSpc>
              <a:spcAft>
                <a:spcPts val="800"/>
              </a:spcAft>
              <a:buNone/>
            </a:pP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Ең негізгі маңызды қорғаныш қабаты - озон. Ол атмосфераның жоғарғы қабатында (20-50 км) күн радиациясы әсерінен түзілетін бір түрі. Озон жерден 25 километр қашықтықта ең көп мөлшерде пайда болады. Ол атмосфераны тек 2-4 миллиметр қалыңдықпен қоршайды. Осы аз мөлшердегі қабық жер бетіндегі барлық тіршілікті космостық сәулелердің зиянды әсерлерінен толық сактап отырады, ол ультракүлгін сәулелерді өзіне сіңіріп калып, жер бетіне тек шамалы мөлшерін ғана жібереді. Сондықтан оның жануарлар мен адамдарға пайдасы өте зор.</a:t>
            </a:r>
            <a:endParaRPr lang="ru-KZ" dirty="0">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buNone/>
            </a:pP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Атмосфера жердегі ауа райын белгілі бір калыпта реттеп отырады. Атмосфера болмаса, тәулік ішінде жер бетінің температурасы шамамен 200 градусқа құбылып турған болар еді (күндіз 100° шамасында ыстық болса, түнде - 100 градусқа дейін суықтық болар еді).</a:t>
            </a:r>
            <a:endParaRPr lang="ru-KZ" dirty="0">
              <a:latin typeface="Comic Sans MS" panose="030F0702030302020204" pitchFamily="66" charset="0"/>
              <a:ea typeface="Calibri" panose="020F0502020204030204" pitchFamily="34" charset="0"/>
              <a:cs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7223760" y="228600"/>
            <a:ext cx="4822154" cy="5970841"/>
          </a:xfrm>
          <a:prstGeom prst="rect">
            <a:avLst/>
          </a:prstGeom>
        </p:spPr>
      </p:pic>
    </p:spTree>
    <p:extLst>
      <p:ext uri="{BB962C8B-B14F-4D97-AF65-F5344CB8AC3E}">
        <p14:creationId xmlns:p14="http://schemas.microsoft.com/office/powerpoint/2010/main" val="59601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80160" y="260648"/>
            <a:ext cx="9128760" cy="5957272"/>
          </a:xfrm>
        </p:spPr>
        <p:txBody>
          <a:bodyPr>
            <a:normAutofit fontScale="92500" lnSpcReduction="10000"/>
          </a:bodyPr>
          <a:lstStyle/>
          <a:p>
            <a:pPr algn="just">
              <a:buNone/>
            </a:pP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Көпке дейін адамдар ауаның салмағы барын білмей келді. Тек XVI ғасырда ғана оның салмағы барлығы дәлелденді. Егерде бір текшеметр құрғақ ауаны теңіз деңгейіне сәйкес, 0° температурада өлшейтін болсақ, оның салмағы 1293 грамға тең болар еді. Сонда жер бетінің әрбір шаршы сантиметріне ауа шамамен 1 кг күшпен әсер етеді (дәлірек айтқанда 1033 г.) Осы айтылған әсердің мөшерін түсіну үшін мынадай бір құбылысты еске түсірсек жеткілікті, адамның алақанына ауа шамамен І50 кг күшпен әсер етеді, ал адамның барлық денесіне әсері 15 тоннадан асады екен. Ауада болып жатқан түрлі құбылыстар жердің күннен алған сәуле энергиясының әсерінен жүріп жатады. Күн сәулесінің әсерінен ең алдымен жердің беті және мұхиттар жылынады, соның нәтижесінде ауаның төменгі қабаты жылиды да жоғарылаған сайын оның температурасы төмендей береді (орта есеппен әрбір 100 метрге 0,6 градус төмендейді).</a:t>
            </a:r>
            <a:endParaRPr lang="ru-KZ" dirty="0">
              <a:latin typeface="Comic Sans MS" panose="030F0702030302020204" pitchFamily="66" charset="0"/>
              <a:ea typeface="Calibri" panose="020F0502020204030204" pitchFamily="34" charset="0"/>
              <a:cs typeface="Arial" panose="020B0604020202020204" pitchFamily="34" charset="0"/>
            </a:endParaRPr>
          </a:p>
          <a:p>
            <a:pPr algn="just">
              <a:buNone/>
            </a:pP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Күн сәулесі қуатының әсерінен мүхит пен теңіздерден, өзен мен көлдерден тағы басқа су қоймаларынан су буға айналып отырады. Міне, осы ылғалдылықты жер шарына таратуда атмосфералық ауаның атқаратын ролі зор. Күн сәулесі қуатының арқасында бу күйінде ауара көтерілген суды атмосфера жер шарының белгілі бір аудандарына жеткізіп, жаңбыр немесе қар күйінде жерге түсуін қамтамасыз ететін транспорт қызметін атқарады.</a:t>
            </a:r>
            <a:endParaRPr lang="ru-KZ" dirty="0">
              <a:latin typeface="Comic Sans MS" panose="030F0702030302020204" pitchFamily="66" charset="0"/>
              <a:ea typeface="Calibri" panose="020F050202020403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97280" y="655320"/>
            <a:ext cx="5486400" cy="5684520"/>
          </a:xfrm>
        </p:spPr>
        <p:txBody>
          <a:bodyPr>
            <a:normAutofit fontScale="85000" lnSpcReduction="10000"/>
          </a:bodyPr>
          <a:lstStyle/>
          <a:p>
            <a:pPr algn="just">
              <a:buNone/>
            </a:pPr>
            <a:r>
              <a:rPr lang="kk-KZ" b="1"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2. ГИДРОСФЕРА</a:t>
            </a:r>
            <a:endParaRPr lang="ru-KZ" dirty="0">
              <a:latin typeface="Comic Sans MS" panose="030F0702030302020204" pitchFamily="66" charset="0"/>
              <a:ea typeface="Times New Roman" panose="02020603050405020304" pitchFamily="18" charset="0"/>
              <a:cs typeface="Arial" panose="020B0604020202020204" pitchFamily="34" charset="0"/>
            </a:endParaRPr>
          </a:p>
          <a:p>
            <a:pPr algn="just">
              <a:buNone/>
            </a:pP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Гидросфера және дүниежүзілік су ресурстары. Су айналымы.</a:t>
            </a:r>
            <a:endParaRPr lang="ru-KZ" dirty="0">
              <a:latin typeface="Comic Sans MS" panose="030F0702030302020204" pitchFamily="66" charset="0"/>
              <a:ea typeface="Calibri" panose="020F0502020204030204" pitchFamily="34" charset="0"/>
              <a:cs typeface="Arial" panose="020B0604020202020204" pitchFamily="34" charset="0"/>
            </a:endParaRPr>
          </a:p>
          <a:p>
            <a:pPr algn="just">
              <a:buNone/>
            </a:pPr>
            <a:r>
              <a:rPr lang="kk-KZ" i="1"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Гидросфера және оның құрамдас бөліктері. </a:t>
            </a: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Гидросфера - Жер шарының су кабығы, ол ғаламшардағы химияның косылыска түспеген табиғи судың барлығьн (сүйык, қатты жөне бу түрівдегі) қамтиды. Гидросфераны жөне оның қүрамдас бөліктерін зерттейтін ғылымды </a:t>
            </a:r>
            <a:r>
              <a:rPr lang="kk-KZ" i="1"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гидрология </a:t>
            </a: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деп атайды. 	Гидрология зерттеу объектісіне қарай екі салаға: Дүниежүзілік мұхит пен оның бөліктерін зерттейтін </a:t>
            </a:r>
            <a:r>
              <a:rPr lang="kk-KZ" i="1"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мухиттану </a:t>
            </a: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мен құрлыстағы суларды зерттейтін </a:t>
            </a:r>
            <a:r>
              <a:rPr lang="kk-KZ" i="1"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құрлық гидрологиясына </a:t>
            </a: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жіктеледі.</a:t>
            </a:r>
            <a:endParaRPr lang="ru-KZ" dirty="0">
              <a:latin typeface="Comic Sans MS" panose="030F0702030302020204" pitchFamily="66" charset="0"/>
              <a:ea typeface="Calibri" panose="020F0502020204030204" pitchFamily="34" charset="0"/>
              <a:cs typeface="Arial" panose="020B0604020202020204" pitchFamily="34" charset="0"/>
            </a:endParaRPr>
          </a:p>
          <a:p>
            <a:pPr algn="just">
              <a:buNone/>
            </a:pP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Гидросфераның жалпы көлемі, шамамен, 1,4 млрд км</a:t>
            </a:r>
            <a:r>
              <a:rPr lang="kk-KZ" baseline="300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3</a:t>
            </a:r>
            <a:r>
              <a:rPr lang="kk-KZ"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 Бұл орасан мол су массасынын тек 2,5%-ы гана түщы су, калған 97,5%-ын Дүниежүзілік мұхит пен құрлыктағы ащы сулар құрайды. Түщы сулардың басым бөлігі мұздықтарда шоғырланған. Гидросфераның күрамдас бөліктері мен олардағы су келемі 1-кестеде көрсетілген.</a:t>
            </a:r>
            <a:endParaRPr lang="ru-KZ" dirty="0">
              <a:latin typeface="Comic Sans MS" panose="030F0702030302020204" pitchFamily="66" charset="0"/>
              <a:ea typeface="Calibri" panose="020F0502020204030204" pitchFamily="34" charset="0"/>
              <a:cs typeface="Arial" panose="020B0604020202020204" pitchFamily="34" charset="0"/>
            </a:endParaRPr>
          </a:p>
          <a:p>
            <a:endParaRPr lang="ru-RU" dirty="0"/>
          </a:p>
        </p:txBody>
      </p:sp>
      <p:pic>
        <p:nvPicPr>
          <p:cNvPr id="4" name="Рисунок 3"/>
          <p:cNvPicPr>
            <a:picLocks noChangeAspect="1"/>
          </p:cNvPicPr>
          <p:nvPr/>
        </p:nvPicPr>
        <p:blipFill>
          <a:blip r:embed="rId2"/>
          <a:stretch>
            <a:fillRect/>
          </a:stretch>
        </p:blipFill>
        <p:spPr>
          <a:xfrm>
            <a:off x="7305849" y="182880"/>
            <a:ext cx="4773582" cy="3066554"/>
          </a:xfrm>
          <a:prstGeom prst="rect">
            <a:avLst/>
          </a:prstGeom>
        </p:spPr>
      </p:pic>
      <p:pic>
        <p:nvPicPr>
          <p:cNvPr id="5" name="Рисунок 4"/>
          <p:cNvPicPr>
            <a:picLocks noChangeAspect="1"/>
          </p:cNvPicPr>
          <p:nvPr/>
        </p:nvPicPr>
        <p:blipFill>
          <a:blip r:embed="rId3"/>
          <a:stretch>
            <a:fillRect/>
          </a:stretch>
        </p:blipFill>
        <p:spPr>
          <a:xfrm>
            <a:off x="7305849" y="3279338"/>
            <a:ext cx="4773582" cy="3578662"/>
          </a:xfrm>
          <a:prstGeom prst="rect">
            <a:avLst/>
          </a:prstGeom>
        </p:spPr>
      </p:pic>
    </p:spTree>
    <p:extLst>
      <p:ext uri="{BB962C8B-B14F-4D97-AF65-F5344CB8AC3E}">
        <p14:creationId xmlns:p14="http://schemas.microsoft.com/office/powerpoint/2010/main" val="3241072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457200"/>
            <a:ext cx="9601200" cy="807720"/>
          </a:xfrm>
        </p:spPr>
        <p:txBody>
          <a:bodyPr>
            <a:normAutofit fontScale="90000"/>
          </a:bodyPr>
          <a:lstStyle/>
          <a:p>
            <a:pPr algn="ctr"/>
            <a:r>
              <a:rPr lang="kk-KZ" sz="2800" b="1" dirty="0">
                <a:latin typeface="Comic Sans MS" panose="030F0702030302020204" pitchFamily="66" charset="0"/>
                <a:ea typeface="Times New Roman" panose="02020603050405020304" pitchFamily="18" charset="0"/>
                <a:cs typeface="Arial" panose="020B0604020202020204" pitchFamily="34" charset="0"/>
              </a:rPr>
              <a:t>Гидросфераның құрамдас бөліктері және олардағы су көлемі</a:t>
            </a:r>
            <a:endParaRPr lang="ru-RU" sz="2800" dirty="0">
              <a:latin typeface="Comic Sans MS" panose="030F0702030302020204" pitchFamily="66" charset="0"/>
            </a:endParaRPr>
          </a:p>
        </p:txBody>
      </p:sp>
      <p:pic>
        <p:nvPicPr>
          <p:cNvPr id="5" name="Рисунок 4"/>
          <p:cNvPicPr>
            <a:picLocks noChangeAspect="1"/>
          </p:cNvPicPr>
          <p:nvPr/>
        </p:nvPicPr>
        <p:blipFill>
          <a:blip r:embed="rId2"/>
          <a:stretch>
            <a:fillRect/>
          </a:stretch>
        </p:blipFill>
        <p:spPr>
          <a:xfrm>
            <a:off x="932210" y="1633539"/>
            <a:ext cx="11028620" cy="4352921"/>
          </a:xfrm>
          <a:prstGeom prst="rect">
            <a:avLst/>
          </a:prstGeom>
        </p:spPr>
      </p:pic>
    </p:spTree>
    <p:extLst>
      <p:ext uri="{BB962C8B-B14F-4D97-AF65-F5344CB8AC3E}">
        <p14:creationId xmlns:p14="http://schemas.microsoft.com/office/powerpoint/2010/main" val="2462485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3440" y="138559"/>
            <a:ext cx="11155680" cy="1246495"/>
          </a:xfrm>
          <a:prstGeom prst="rect">
            <a:avLst/>
          </a:prstGeom>
          <a:ln>
            <a:solidFill>
              <a:srgbClr val="00B0F0"/>
            </a:solidFill>
          </a:ln>
        </p:spPr>
        <p:txBody>
          <a:bodyPr wrap="square">
            <a:spAutoFit/>
          </a:bodyPr>
          <a:lstStyle/>
          <a:p>
            <a:pPr algn="just"/>
            <a:r>
              <a:rPr lang="ru-RU" sz="1500" dirty="0" err="1">
                <a:latin typeface="Comic Sans MS" panose="030F0702030302020204" pitchFamily="66" charset="0"/>
                <a:cs typeface="Arial" panose="020B0604020202020204" pitchFamily="34" charset="0"/>
              </a:rPr>
              <a:t>Гидросферадағы</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судың</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жалпы</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салмағы</a:t>
            </a:r>
            <a:r>
              <a:rPr lang="ru-RU" sz="1500" dirty="0">
                <a:latin typeface="Comic Sans MS" panose="030F0702030302020204" pitchFamily="66" charset="0"/>
                <a:cs typeface="Arial" panose="020B0604020202020204" pitchFamily="34" charset="0"/>
              </a:rPr>
              <a:t> 1,5х10</a:t>
            </a:r>
            <a:r>
              <a:rPr lang="ru-RU" sz="1500" baseline="30000" dirty="0">
                <a:latin typeface="Comic Sans MS" panose="030F0702030302020204" pitchFamily="66" charset="0"/>
                <a:cs typeface="Arial" panose="020B0604020202020204" pitchFamily="34" charset="0"/>
              </a:rPr>
              <a:t>18</a:t>
            </a:r>
            <a:r>
              <a:rPr lang="ru-RU" sz="1500" dirty="0">
                <a:latin typeface="Comic Sans MS" panose="030F0702030302020204" pitchFamily="66" charset="0"/>
                <a:cs typeface="Arial" panose="020B0604020202020204" pitchFamily="34" charset="0"/>
              </a:rPr>
              <a:t> т, </a:t>
            </a:r>
            <a:r>
              <a:rPr lang="ru-RU" sz="1500" dirty="0" err="1">
                <a:latin typeface="Comic Sans MS" panose="030F0702030302020204" pitchFamily="66" charset="0"/>
                <a:cs typeface="Arial" panose="020B0604020202020204" pitchFamily="34" charset="0"/>
              </a:rPr>
              <a:t>бұл</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Жер</a:t>
            </a:r>
            <a:r>
              <a:rPr lang="ru-RU" sz="1500" dirty="0">
                <a:latin typeface="Comic Sans MS" panose="030F0702030302020204" pitchFamily="66" charset="0"/>
                <a:cs typeface="Arial" panose="020B0604020202020204" pitchFamily="34" charset="0"/>
              </a:rPr>
              <a:t> шары </a:t>
            </a:r>
            <a:r>
              <a:rPr lang="ru-RU" sz="1500" dirty="0" err="1">
                <a:latin typeface="Comic Sans MS" panose="030F0702030302020204" pitchFamily="66" charset="0"/>
                <a:cs typeface="Arial" panose="020B0604020202020204" pitchFamily="34" charset="0"/>
              </a:rPr>
              <a:t>салмағының</a:t>
            </a:r>
            <a:r>
              <a:rPr lang="ru-RU" sz="1500" dirty="0">
                <a:latin typeface="Comic Sans MS" panose="030F0702030302020204" pitchFamily="66" charset="0"/>
                <a:cs typeface="Arial" panose="020B0604020202020204" pitchFamily="34" charset="0"/>
              </a:rPr>
              <a:t> 1/4180 </a:t>
            </a:r>
            <a:r>
              <a:rPr lang="ru-RU" sz="1500" dirty="0" err="1">
                <a:latin typeface="Comic Sans MS" panose="030F0702030302020204" pitchFamily="66" charset="0"/>
                <a:cs typeface="Arial" panose="020B0604020202020204" pitchFamily="34" charset="0"/>
              </a:rPr>
              <a:t>бөлігі</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болып</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табылады</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Жер</a:t>
            </a:r>
            <a:r>
              <a:rPr lang="ru-RU" sz="1500" dirty="0">
                <a:latin typeface="Comic Sans MS" panose="030F0702030302020204" pitchFamily="66" charset="0"/>
                <a:cs typeface="Arial" panose="020B0604020202020204" pitchFamily="34" charset="0"/>
              </a:rPr>
              <a:t> шары </a:t>
            </a:r>
            <a:r>
              <a:rPr lang="ru-RU" sz="1500" dirty="0" err="1">
                <a:latin typeface="Comic Sans MS" panose="030F0702030302020204" pitchFamily="66" charset="0"/>
                <a:cs typeface="Arial" panose="020B0604020202020204" pitchFamily="34" charset="0"/>
              </a:rPr>
              <a:t>Күн</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жүйесіндегі</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ең</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сулы</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ғаламшар</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болып</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табылады</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оның</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бетінің</a:t>
            </a:r>
            <a:r>
              <a:rPr lang="ru-RU" sz="1500" dirty="0">
                <a:latin typeface="Comic Sans MS" panose="030F0702030302020204" pitchFamily="66" charset="0"/>
                <a:cs typeface="Arial" panose="020B0604020202020204" pitchFamily="34" charset="0"/>
              </a:rPr>
              <a:t> 71%-</a:t>
            </a:r>
            <a:r>
              <a:rPr lang="ru-RU" sz="1500" dirty="0" err="1">
                <a:latin typeface="Comic Sans MS" panose="030F0702030302020204" pitchFamily="66" charset="0"/>
                <a:cs typeface="Arial" panose="020B0604020202020204" pitchFamily="34" charset="0"/>
              </a:rPr>
              <a:t>ын</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Дүниежүзілік</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мұхит</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алып</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жатыр</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Ғаламшардың</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әрбір</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тұрғынына</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шаққанда</a:t>
            </a:r>
            <a:r>
              <a:rPr lang="ru-RU" sz="1500" dirty="0">
                <a:latin typeface="Comic Sans MS" panose="030F0702030302020204" pitchFamily="66" charset="0"/>
                <a:cs typeface="Arial" panose="020B0604020202020204" pitchFamily="34" charset="0"/>
              </a:rPr>
              <a:t> 250 млн т </a:t>
            </a:r>
            <a:r>
              <a:rPr lang="ru-RU" sz="1500" dirty="0" err="1">
                <a:latin typeface="Comic Sans MS" panose="030F0702030302020204" pitchFamily="66" charset="0"/>
                <a:cs typeface="Arial" panose="020B0604020202020204" pitchFamily="34" charset="0"/>
              </a:rPr>
              <a:t>судан</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келеді</a:t>
            </a:r>
            <a:r>
              <a:rPr lang="ru-RU" sz="1500" dirty="0">
                <a:latin typeface="Comic Sans MS" panose="030F0702030302020204" pitchFamily="66" charset="0"/>
                <a:cs typeface="Arial" panose="020B0604020202020204" pitchFamily="34" charset="0"/>
              </a:rPr>
              <a:t>. Су - </a:t>
            </a:r>
            <a:r>
              <a:rPr lang="ru-RU" sz="1500" dirty="0" err="1">
                <a:latin typeface="Comic Sans MS" panose="030F0702030302020204" pitchFamily="66" charset="0"/>
                <a:cs typeface="Arial" panose="020B0604020202020204" pitchFamily="34" charset="0"/>
              </a:rPr>
              <a:t>Жер</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шарындағы</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ең</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көп</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таралған</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айрықша</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зат</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химиялық</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құрамы</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жөнінен</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сутек</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оксиді</a:t>
            </a:r>
            <a:r>
              <a:rPr lang="ru-RU" sz="1500" dirty="0">
                <a:latin typeface="Comic Sans MS" panose="030F0702030302020204" pitchFamily="66" charset="0"/>
                <a:cs typeface="Arial" panose="020B0604020202020204" pitchFamily="34" charset="0"/>
              </a:rPr>
              <a:t> (Н</a:t>
            </a:r>
            <a:r>
              <a:rPr lang="ru-RU" sz="1500" baseline="-25000" dirty="0">
                <a:latin typeface="Comic Sans MS" panose="030F0702030302020204" pitchFamily="66" charset="0"/>
                <a:cs typeface="Arial" panose="020B0604020202020204" pitchFamily="34" charset="0"/>
              </a:rPr>
              <a:t>2</a:t>
            </a:r>
            <a:r>
              <a:rPr lang="ru-RU" sz="1500" dirty="0">
                <a:latin typeface="Comic Sans MS" panose="030F0702030302020204" pitchFamily="66" charset="0"/>
                <a:cs typeface="Arial" panose="020B0604020202020204" pitchFamily="34" charset="0"/>
              </a:rPr>
              <a:t>О) </a:t>
            </a:r>
            <a:r>
              <a:rPr lang="ru-RU" sz="1500" dirty="0" err="1">
                <a:latin typeface="Comic Sans MS" panose="030F0702030302020204" pitchFamily="66" charset="0"/>
                <a:cs typeface="Arial" panose="020B0604020202020204" pitchFamily="34" charset="0"/>
              </a:rPr>
              <a:t>болып</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табылады</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Оның</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өзіне</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тән</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қасиеттері</a:t>
            </a:r>
            <a:r>
              <a:rPr lang="ru-RU" sz="1500" dirty="0">
                <a:latin typeface="Comic Sans MS" panose="030F0702030302020204" pitchFamily="66" charset="0"/>
                <a:cs typeface="Arial" panose="020B0604020202020204" pitchFamily="34" charset="0"/>
              </a:rPr>
              <a:t> бар, </a:t>
            </a:r>
            <a:r>
              <a:rPr lang="ru-RU" sz="1500" dirty="0" err="1">
                <a:latin typeface="Comic Sans MS" panose="030F0702030302020204" pitchFamily="66" charset="0"/>
                <a:cs typeface="Arial" panose="020B0604020202020204" pitchFamily="34" charset="0"/>
              </a:rPr>
              <a:t>бұл</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қасиеттерінің</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географиялық</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қабықта</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жүретін</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процестер</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үшін</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маңызы</a:t>
            </a:r>
            <a:r>
              <a:rPr lang="ru-RU" sz="1500" dirty="0">
                <a:latin typeface="Comic Sans MS" panose="030F0702030302020204" pitchFamily="66" charset="0"/>
                <a:cs typeface="Arial" panose="020B0604020202020204" pitchFamily="34" charset="0"/>
              </a:rPr>
              <a:t> </a:t>
            </a:r>
            <a:r>
              <a:rPr lang="ru-RU" sz="1500" dirty="0" err="1">
                <a:latin typeface="Comic Sans MS" panose="030F0702030302020204" pitchFamily="66" charset="0"/>
                <a:cs typeface="Arial" panose="020B0604020202020204" pitchFamily="34" charset="0"/>
              </a:rPr>
              <a:t>зор</a:t>
            </a:r>
            <a:r>
              <a:rPr lang="ru-RU" sz="1500" dirty="0">
                <a:latin typeface="Comic Sans MS" panose="030F0702030302020204" pitchFamily="66" charset="0"/>
                <a:cs typeface="Arial" panose="020B0604020202020204" pitchFamily="34" charset="0"/>
              </a:rPr>
              <a:t>.</a:t>
            </a:r>
            <a:endParaRPr lang="ru-KZ" sz="1500" dirty="0">
              <a:latin typeface="Comic Sans MS" panose="030F0702030302020204" pitchFamily="66" charset="0"/>
              <a:cs typeface="Arial" panose="020B0604020202020204" pitchFamily="34" charset="0"/>
            </a:endParaRPr>
          </a:p>
        </p:txBody>
      </p:sp>
      <p:sp>
        <p:nvSpPr>
          <p:cNvPr id="3" name="Прямоугольник 2"/>
          <p:cNvSpPr/>
          <p:nvPr/>
        </p:nvSpPr>
        <p:spPr>
          <a:xfrm>
            <a:off x="853440" y="1595021"/>
            <a:ext cx="1798320" cy="4832092"/>
          </a:xfrm>
          <a:prstGeom prst="rect">
            <a:avLst/>
          </a:prstGeom>
          <a:ln>
            <a:solidFill>
              <a:srgbClr val="00B0F0"/>
            </a:solidFill>
          </a:ln>
        </p:spPr>
        <p:txBody>
          <a:bodyPr wrap="square">
            <a:spAutoFit/>
          </a:bodyPr>
          <a:lstStyle/>
          <a:p>
            <a:pPr algn="just"/>
            <a:r>
              <a:rPr lang="ru-RU" sz="1400" b="1" dirty="0" err="1">
                <a:latin typeface="Comic Sans MS" panose="030F0702030302020204" pitchFamily="66" charset="0"/>
                <a:cs typeface="Arial" panose="020B0604020202020204" pitchFamily="34" charset="0"/>
              </a:rPr>
              <a:t>Біріншіден</a:t>
            </a:r>
            <a:r>
              <a:rPr lang="ru-RU" sz="1400" b="1" dirty="0">
                <a:latin typeface="Comic Sans MS" panose="030F0702030302020204" pitchFamily="66" charset="0"/>
                <a:cs typeface="Arial" panose="020B0604020202020204" pitchFamily="34" charset="0"/>
              </a:rPr>
              <a:t>,</a:t>
            </a:r>
            <a:r>
              <a:rPr lang="ru-RU" sz="1400" i="1" dirty="0">
                <a:latin typeface="Comic Sans MS" panose="030F0702030302020204" pitchFamily="66" charset="0"/>
                <a:cs typeface="Arial" panose="020B0604020202020204" pitchFamily="34" charset="0"/>
              </a:rPr>
              <a:t> </a:t>
            </a:r>
            <a:r>
              <a:rPr lang="ru-RU" sz="1400" dirty="0">
                <a:latin typeface="Comic Sans MS" panose="030F0702030302020204" pitchFamily="66" charset="0"/>
                <a:cs typeface="Arial" panose="020B0604020202020204" pitchFamily="34" charset="0"/>
              </a:rPr>
              <a:t>су </a:t>
            </a:r>
            <a:r>
              <a:rPr lang="ru-RU" sz="1400" dirty="0" err="1">
                <a:latin typeface="Comic Sans MS" panose="030F0702030302020204" pitchFamily="66" charset="0"/>
                <a:cs typeface="Arial" panose="020B0604020202020204" pitchFamily="34" charset="0"/>
              </a:rPr>
              <a:t>калыпты</a:t>
            </a:r>
            <a:r>
              <a:rPr lang="ru-RU" sz="1400" dirty="0">
                <a:latin typeface="Comic Sans MS" panose="030F0702030302020204" pitchFamily="66" charset="0"/>
                <a:cs typeface="Arial" panose="020B0604020202020204" pitchFamily="34" charset="0"/>
              </a:rPr>
              <a:t> </a:t>
            </a:r>
            <a:r>
              <a:rPr lang="ru-RU" sz="1400" dirty="0" err="1">
                <a:latin typeface="Comic Sans MS" panose="030F0702030302020204" pitchFamily="66" charset="0"/>
                <a:cs typeface="Arial" panose="020B0604020202020204" pitchFamily="34" charset="0"/>
              </a:rPr>
              <a:t>жағдайд</a:t>
            </a:r>
            <a:r>
              <a:rPr lang="kk-KZ" sz="1400" dirty="0">
                <a:latin typeface="Comic Sans MS" panose="030F0702030302020204" pitchFamily="66" charset="0"/>
                <a:cs typeface="Arial" panose="020B0604020202020204" pitchFamily="34" charset="0"/>
              </a:rPr>
              <a:t>ың</a:t>
            </a:r>
            <a:r>
              <a:rPr lang="ru-RU" sz="1400" dirty="0">
                <a:latin typeface="Comic Sans MS" panose="030F0702030302020204" pitchFamily="66" charset="0"/>
                <a:cs typeface="Arial" panose="020B0604020202020204" pitchFamily="34" charset="0"/>
              </a:rPr>
              <a:t> </a:t>
            </a:r>
            <a:r>
              <a:rPr lang="ru-RU" sz="1400" dirty="0" err="1">
                <a:latin typeface="Comic Sans MS" panose="030F0702030302020204" pitchFamily="66" charset="0"/>
                <a:cs typeface="Arial" panose="020B0604020202020204" pitchFamily="34" charset="0"/>
              </a:rPr>
              <a:t>өзінде</a:t>
            </a:r>
            <a:r>
              <a:rPr lang="ru-RU" sz="1400" dirty="0">
                <a:latin typeface="Comic Sans MS" panose="030F0702030302020204" pitchFamily="66" charset="0"/>
                <a:cs typeface="Arial" panose="020B0604020202020204" pitchFamily="34" charset="0"/>
              </a:rPr>
              <a:t> 3 </a:t>
            </a:r>
            <a:r>
              <a:rPr lang="ru-RU" sz="1400" dirty="0" err="1">
                <a:latin typeface="Comic Sans MS" panose="030F0702030302020204" pitchFamily="66" charset="0"/>
                <a:cs typeface="Arial" panose="020B0604020202020204" pitchFamily="34" charset="0"/>
              </a:rPr>
              <a:t>бірдей</a:t>
            </a:r>
            <a:r>
              <a:rPr lang="ru-RU" sz="1400" dirty="0">
                <a:latin typeface="Comic Sans MS" panose="030F0702030302020204" pitchFamily="66" charset="0"/>
                <a:cs typeface="Arial" panose="020B0604020202020204" pitchFamily="34" charset="0"/>
              </a:rPr>
              <a:t> </a:t>
            </a:r>
            <a:r>
              <a:rPr lang="ru-RU" sz="1400" dirty="0" err="1">
                <a:latin typeface="Comic Sans MS" panose="030F0702030302020204" pitchFamily="66" charset="0"/>
                <a:cs typeface="Arial" panose="020B0604020202020204" pitchFamily="34" charset="0"/>
              </a:rPr>
              <a:t>күйде</a:t>
            </a:r>
            <a:r>
              <a:rPr lang="ru-RU" sz="1400" dirty="0">
                <a:latin typeface="Comic Sans MS" panose="030F0702030302020204" pitchFamily="66" charset="0"/>
                <a:cs typeface="Arial" panose="020B0604020202020204" pitchFamily="34" charset="0"/>
              </a:rPr>
              <a:t> бола </a:t>
            </a:r>
            <a:r>
              <a:rPr lang="ru-RU" sz="1400" dirty="0" err="1">
                <a:latin typeface="Comic Sans MS" panose="030F0702030302020204" pitchFamily="66" charset="0"/>
                <a:cs typeface="Arial" panose="020B0604020202020204" pitchFamily="34" charset="0"/>
              </a:rPr>
              <a:t>алады</a:t>
            </a:r>
            <a:r>
              <a:rPr lang="ru-RU" sz="1400" dirty="0">
                <a:latin typeface="Comic Sans MS" panose="030F0702030302020204" pitchFamily="66" charset="0"/>
                <a:cs typeface="Arial" panose="020B0604020202020204" pitchFamily="34" charset="0"/>
              </a:rPr>
              <a:t>. </a:t>
            </a:r>
            <a:r>
              <a:rPr lang="ru-RU" sz="1400" dirty="0" err="1">
                <a:latin typeface="Comic Sans MS" panose="030F0702030302020204" pitchFamily="66" charset="0"/>
                <a:cs typeface="Arial" panose="020B0604020202020204" pitchFamily="34" charset="0"/>
              </a:rPr>
              <a:t>Судың</a:t>
            </a:r>
            <a:r>
              <a:rPr lang="ru-RU" sz="1400" dirty="0">
                <a:latin typeface="Comic Sans MS" panose="030F0702030302020204" pitchFamily="66" charset="0"/>
                <a:cs typeface="Arial" panose="020B0604020202020204" pitchFamily="34" charset="0"/>
              </a:rPr>
              <a:t> 1 </a:t>
            </a:r>
            <a:r>
              <a:rPr lang="ru-RU" sz="1400" dirty="0" err="1">
                <a:latin typeface="Comic Sans MS" panose="030F0702030302020204" pitchFamily="66" charset="0"/>
                <a:cs typeface="Arial" panose="020B0604020202020204" pitchFamily="34" charset="0"/>
              </a:rPr>
              <a:t>күйден</a:t>
            </a:r>
            <a:r>
              <a:rPr lang="ru-RU" sz="1400" dirty="0">
                <a:latin typeface="Comic Sans MS" panose="030F0702030302020204" pitchFamily="66" charset="0"/>
                <a:cs typeface="Arial" panose="020B0604020202020204" pitchFamily="34" charset="0"/>
              </a:rPr>
              <a:t> 2-ші </a:t>
            </a:r>
            <a:r>
              <a:rPr lang="ru-RU" sz="1400" dirty="0" err="1">
                <a:latin typeface="Comic Sans MS" panose="030F0702030302020204" pitchFamily="66" charset="0"/>
                <a:cs typeface="Arial" panose="020B0604020202020204" pitchFamily="34" charset="0"/>
              </a:rPr>
              <a:t>күйге</a:t>
            </a:r>
            <a:r>
              <a:rPr lang="ru-RU" sz="1400" dirty="0">
                <a:latin typeface="Comic Sans MS" panose="030F0702030302020204" pitchFamily="66" charset="0"/>
                <a:cs typeface="Arial" panose="020B0604020202020204" pitchFamily="34" charset="0"/>
              </a:rPr>
              <a:t> </a:t>
            </a:r>
            <a:r>
              <a:rPr lang="ru-RU" sz="1400" dirty="0" err="1">
                <a:latin typeface="Comic Sans MS" panose="030F0702030302020204" pitchFamily="66" charset="0"/>
                <a:cs typeface="Arial" panose="020B0604020202020204" pitchFamily="34" charset="0"/>
              </a:rPr>
              <a:t>ауысуы</a:t>
            </a:r>
            <a:r>
              <a:rPr lang="ru-RU" sz="1400" dirty="0">
                <a:latin typeface="Comic Sans MS" panose="030F0702030302020204" pitchFamily="66" charset="0"/>
                <a:cs typeface="Arial" panose="020B0604020202020204" pitchFamily="34" charset="0"/>
              </a:rPr>
              <a:t> </a:t>
            </a:r>
            <a:r>
              <a:rPr lang="ru-RU" sz="1400" dirty="0" err="1">
                <a:latin typeface="Comic Sans MS" panose="030F0702030302020204" pitchFamily="66" charset="0"/>
                <a:cs typeface="Arial" panose="020B0604020202020204" pitchFamily="34" charset="0"/>
              </a:rPr>
              <a:t>үшін</a:t>
            </a:r>
            <a:r>
              <a:rPr lang="ru-RU" sz="1400" dirty="0">
                <a:latin typeface="Comic Sans MS" panose="030F0702030302020204" pitchFamily="66" charset="0"/>
                <a:cs typeface="Arial" panose="020B0604020202020204" pitchFamily="34" charset="0"/>
              </a:rPr>
              <a:t> </a:t>
            </a:r>
            <a:r>
              <a:rPr lang="ru-RU" sz="1400" dirty="0" err="1">
                <a:latin typeface="Comic Sans MS" panose="030F0702030302020204" pitchFamily="66" charset="0"/>
                <a:cs typeface="Arial" panose="020B0604020202020204" pitchFamily="34" charset="0"/>
              </a:rPr>
              <a:t>белгілі</a:t>
            </a:r>
            <a:r>
              <a:rPr lang="ru-RU" sz="1400" dirty="0">
                <a:latin typeface="Comic Sans MS" panose="030F0702030302020204" pitchFamily="66" charset="0"/>
                <a:cs typeface="Arial" panose="020B0604020202020204" pitchFamily="34" charset="0"/>
              </a:rPr>
              <a:t> </a:t>
            </a:r>
            <a:r>
              <a:rPr lang="ru-RU" sz="1400" dirty="0" err="1">
                <a:latin typeface="Comic Sans MS" panose="030F0702030302020204" pitchFamily="66" charset="0"/>
                <a:cs typeface="Arial" panose="020B0604020202020204" pitchFamily="34" charset="0"/>
              </a:rPr>
              <a:t>бір</a:t>
            </a:r>
            <a:r>
              <a:rPr lang="ru-RU" sz="1400" dirty="0">
                <a:latin typeface="Comic Sans MS" panose="030F0702030302020204" pitchFamily="66" charset="0"/>
                <a:cs typeface="Arial" panose="020B0604020202020204" pitchFamily="34" charset="0"/>
              </a:rPr>
              <a:t> </a:t>
            </a:r>
            <a:r>
              <a:rPr lang="ru-RU" sz="1400" dirty="0" err="1">
                <a:latin typeface="Comic Sans MS" panose="030F0702030302020204" pitchFamily="66" charset="0"/>
                <a:cs typeface="Arial" panose="020B0604020202020204" pitchFamily="34" charset="0"/>
              </a:rPr>
              <a:t>мөлшерде</a:t>
            </a:r>
            <a:r>
              <a:rPr lang="ru-RU" sz="1400" dirty="0">
                <a:latin typeface="Comic Sans MS" panose="030F0702030302020204" pitchFamily="66" charset="0"/>
                <a:cs typeface="Arial" panose="020B0604020202020204" pitchFamily="34" charset="0"/>
              </a:rPr>
              <a:t> </a:t>
            </a:r>
            <a:r>
              <a:rPr lang="ru-RU" sz="1400" dirty="0" err="1">
                <a:latin typeface="Comic Sans MS" panose="030F0702030302020204" pitchFamily="66" charset="0"/>
                <a:cs typeface="Arial" panose="020B0604020202020204" pitchFamily="34" charset="0"/>
              </a:rPr>
              <a:t>жылу</a:t>
            </a:r>
            <a:r>
              <a:rPr lang="ru-RU" sz="1400" dirty="0">
                <a:latin typeface="Comic Sans MS" panose="030F0702030302020204" pitchFamily="66" charset="0"/>
                <a:cs typeface="Arial" panose="020B0604020202020204" pitchFamily="34" charset="0"/>
              </a:rPr>
              <a:t> </a:t>
            </a:r>
            <a:r>
              <a:rPr lang="ru-RU" sz="1400" dirty="0" err="1">
                <a:latin typeface="Comic Sans MS" panose="030F0702030302020204" pitchFamily="66" charset="0"/>
                <a:cs typeface="Arial" panose="020B0604020202020204" pitchFamily="34" charset="0"/>
              </a:rPr>
              <a:t>жүмсалады</a:t>
            </a:r>
            <a:r>
              <a:rPr lang="ru-RU" sz="1400" dirty="0">
                <a:latin typeface="Comic Sans MS" panose="030F0702030302020204" pitchFamily="66" charset="0"/>
                <a:cs typeface="Arial" panose="020B0604020202020204" pitchFamily="34" charset="0"/>
              </a:rPr>
              <a:t> (</a:t>
            </a:r>
            <a:r>
              <a:rPr lang="ru-RU" sz="1400" dirty="0" err="1">
                <a:latin typeface="Comic Sans MS" panose="030F0702030302020204" pitchFamily="66" charset="0"/>
                <a:cs typeface="Arial" panose="020B0604020202020204" pitchFamily="34" charset="0"/>
              </a:rPr>
              <a:t>булану</a:t>
            </a:r>
            <a:r>
              <a:rPr lang="ru-RU" sz="1400" dirty="0">
                <a:latin typeface="Comic Sans MS" panose="030F0702030302020204" pitchFamily="66" charset="0"/>
                <a:cs typeface="Arial" panose="020B0604020202020204" pitchFamily="34" charset="0"/>
              </a:rPr>
              <a:t>, </a:t>
            </a:r>
            <a:r>
              <a:rPr lang="ru-RU" sz="1400" dirty="0" err="1">
                <a:latin typeface="Comic Sans MS" panose="030F0702030302020204" pitchFamily="66" charset="0"/>
                <a:cs typeface="Arial" panose="020B0604020202020204" pitchFamily="34" charset="0"/>
              </a:rPr>
              <a:t>қар</a:t>
            </a:r>
            <a:r>
              <a:rPr lang="ru-RU" sz="1400" dirty="0">
                <a:latin typeface="Comic Sans MS" panose="030F0702030302020204" pitchFamily="66" charset="0"/>
                <a:cs typeface="Arial" panose="020B0604020202020204" pitchFamily="34" charset="0"/>
              </a:rPr>
              <a:t> мен </a:t>
            </a:r>
            <a:r>
              <a:rPr lang="ru-RU" sz="1400" dirty="0" err="1">
                <a:latin typeface="Comic Sans MS" panose="030F0702030302020204" pitchFamily="66" charset="0"/>
                <a:cs typeface="Arial" panose="020B0604020202020204" pitchFamily="34" charset="0"/>
              </a:rPr>
              <a:t>мүздың</a:t>
            </a:r>
            <a:r>
              <a:rPr lang="ru-RU" sz="1400" dirty="0">
                <a:latin typeface="Comic Sans MS" panose="030F0702030302020204" pitchFamily="66" charset="0"/>
                <a:cs typeface="Arial" panose="020B0604020202020204" pitchFamily="34" charset="0"/>
              </a:rPr>
              <a:t> </a:t>
            </a:r>
            <a:r>
              <a:rPr lang="ru-RU" sz="1400" dirty="0" err="1">
                <a:latin typeface="Comic Sans MS" panose="030F0702030302020204" pitchFamily="66" charset="0"/>
                <a:cs typeface="Arial" panose="020B0604020202020204" pitchFamily="34" charset="0"/>
              </a:rPr>
              <a:t>еруі</a:t>
            </a:r>
            <a:r>
              <a:rPr lang="ru-RU" sz="1400" dirty="0">
                <a:latin typeface="Comic Sans MS" panose="030F0702030302020204" pitchFamily="66" charset="0"/>
                <a:cs typeface="Arial" panose="020B0604020202020204" pitchFamily="34" charset="0"/>
              </a:rPr>
              <a:t>) </a:t>
            </a:r>
            <a:r>
              <a:rPr lang="ru-RU" sz="1400" dirty="0" err="1">
                <a:latin typeface="Comic Sans MS" panose="030F0702030302020204" pitchFamily="66" charset="0"/>
                <a:cs typeface="Arial" panose="020B0604020202020204" pitchFamily="34" charset="0"/>
              </a:rPr>
              <a:t>немесе</a:t>
            </a:r>
            <a:r>
              <a:rPr lang="ru-RU" sz="1400" dirty="0">
                <a:latin typeface="Comic Sans MS" panose="030F0702030302020204" pitchFamily="66" charset="0"/>
                <a:cs typeface="Arial" panose="020B0604020202020204" pitchFamily="34" charset="0"/>
              </a:rPr>
              <a:t> </a:t>
            </a:r>
            <a:r>
              <a:rPr lang="ru-RU" sz="1400" dirty="0" err="1">
                <a:latin typeface="Comic Sans MS" panose="030F0702030302020204" pitchFamily="66" charset="0"/>
                <a:cs typeface="Arial" panose="020B0604020202020204" pitchFamily="34" charset="0"/>
              </a:rPr>
              <a:t>бөлінуі</a:t>
            </a:r>
            <a:r>
              <a:rPr lang="ru-RU" sz="1400" dirty="0">
                <a:latin typeface="Comic Sans MS" panose="030F0702030302020204" pitchFamily="66" charset="0"/>
                <a:cs typeface="Arial" panose="020B0604020202020204" pitchFamily="34" charset="0"/>
              </a:rPr>
              <a:t> (</a:t>
            </a:r>
            <a:r>
              <a:rPr lang="ru-RU" sz="1400" dirty="0" err="1">
                <a:latin typeface="Comic Sans MS" panose="030F0702030302020204" pitchFamily="66" charset="0"/>
                <a:cs typeface="Arial" panose="020B0604020202020204" pitchFamily="34" charset="0"/>
              </a:rPr>
              <a:t>конденсаңия</a:t>
            </a:r>
            <a:r>
              <a:rPr lang="ru-RU" sz="1400" dirty="0">
                <a:latin typeface="Comic Sans MS" panose="030F0702030302020204" pitchFamily="66" charset="0"/>
                <a:cs typeface="Arial" panose="020B0604020202020204" pitchFamily="34" charset="0"/>
              </a:rPr>
              <a:t>, </a:t>
            </a:r>
            <a:r>
              <a:rPr lang="ru-RU" sz="1400" dirty="0" err="1">
                <a:latin typeface="Comic Sans MS" panose="030F0702030302020204" pitchFamily="66" charset="0"/>
                <a:cs typeface="Arial" panose="020B0604020202020204" pitchFamily="34" charset="0"/>
              </a:rPr>
              <a:t>судың</a:t>
            </a:r>
            <a:r>
              <a:rPr lang="ru-RU" sz="1400" dirty="0">
                <a:latin typeface="Comic Sans MS" panose="030F0702030302020204" pitchFamily="66" charset="0"/>
                <a:cs typeface="Arial" panose="020B0604020202020204" pitchFamily="34" charset="0"/>
              </a:rPr>
              <a:t> </a:t>
            </a:r>
            <a:r>
              <a:rPr lang="ru-RU" sz="1400" dirty="0" err="1">
                <a:latin typeface="Comic Sans MS" panose="030F0702030302020204" pitchFamily="66" charset="0"/>
                <a:cs typeface="Arial" panose="020B0604020202020204" pitchFamily="34" charset="0"/>
              </a:rPr>
              <a:t>қатуы</a:t>
            </a:r>
            <a:r>
              <a:rPr lang="ru-RU" sz="1400" dirty="0">
                <a:latin typeface="Comic Sans MS" panose="030F0702030302020204" pitchFamily="66" charset="0"/>
                <a:cs typeface="Arial" panose="020B0604020202020204" pitchFamily="34" charset="0"/>
              </a:rPr>
              <a:t>). </a:t>
            </a:r>
            <a:r>
              <a:rPr lang="kk-KZ" sz="1400" dirty="0">
                <a:latin typeface="Comic Sans MS" panose="030F0702030302020204" pitchFamily="66" charset="0"/>
                <a:cs typeface="Arial" panose="020B0604020202020204" pitchFamily="34" charset="0"/>
              </a:rPr>
              <a:t>Мысалы, 1 г суды буландыру үшін жүмсалатын жылу 1 г мүзды ерітуге кажет жылудан 7 еседей артық болады.</a:t>
            </a:r>
            <a:endParaRPr lang="ru-KZ" sz="1400" dirty="0">
              <a:latin typeface="Comic Sans MS" panose="030F0702030302020204" pitchFamily="66" charset="0"/>
              <a:cs typeface="Arial" panose="020B0604020202020204" pitchFamily="34" charset="0"/>
            </a:endParaRPr>
          </a:p>
        </p:txBody>
      </p:sp>
      <p:sp>
        <p:nvSpPr>
          <p:cNvPr id="4" name="Прямоугольник 3"/>
          <p:cNvSpPr/>
          <p:nvPr/>
        </p:nvSpPr>
        <p:spPr>
          <a:xfrm>
            <a:off x="2758440" y="1595021"/>
            <a:ext cx="3276600" cy="5262979"/>
          </a:xfrm>
          <a:prstGeom prst="rect">
            <a:avLst/>
          </a:prstGeom>
          <a:ln>
            <a:solidFill>
              <a:srgbClr val="00B0F0"/>
            </a:solidFill>
          </a:ln>
        </p:spPr>
        <p:txBody>
          <a:bodyPr wrap="square">
            <a:spAutoFit/>
          </a:bodyPr>
          <a:lstStyle/>
          <a:p>
            <a:pPr algn="just"/>
            <a:r>
              <a:rPr lang="kk-KZ" sz="1400" b="1" dirty="0">
                <a:latin typeface="Arial" panose="020B0604020202020204" pitchFamily="34" charset="0"/>
                <a:cs typeface="Arial" panose="020B0604020202020204" pitchFamily="34" charset="0"/>
              </a:rPr>
              <a:t>Екіншіден, </a:t>
            </a:r>
            <a:r>
              <a:rPr lang="kk-KZ" sz="1400" dirty="0">
                <a:latin typeface="Arial" panose="020B0604020202020204" pitchFamily="34" charset="0"/>
                <a:cs typeface="Arial" panose="020B0604020202020204" pitchFamily="34" charset="0"/>
              </a:rPr>
              <a:t>басқа заттармен салыстырғанда су каткан кезде көлемін ұлғайтады. </a:t>
            </a:r>
            <a:r>
              <a:rPr lang="ru-RU" sz="1400" dirty="0">
                <a:latin typeface="Arial" panose="020B0604020202020204" pitchFamily="34" charset="0"/>
                <a:cs typeface="Arial" panose="020B0604020202020204" pitchFamily="34" charset="0"/>
              </a:rPr>
              <a:t>Таза су </a:t>
            </a:r>
            <a:r>
              <a:rPr lang="ru-RU" sz="1400" dirty="0" err="1">
                <a:latin typeface="Arial" panose="020B0604020202020204" pitchFamily="34" charset="0"/>
                <a:cs typeface="Arial" panose="020B0604020202020204" pitchFamily="34" charset="0"/>
              </a:rPr>
              <a:t>қалыпты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қысым</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жағдайында</a:t>
            </a:r>
            <a:r>
              <a:rPr lang="ru-RU" sz="1400" dirty="0">
                <a:latin typeface="Arial" panose="020B0604020202020204" pitchFamily="34" charset="0"/>
                <a:cs typeface="Arial" panose="020B0604020202020204" pitchFamily="34" charset="0"/>
              </a:rPr>
              <a:t> +100°С-та </a:t>
            </a:r>
            <a:r>
              <a:rPr lang="ru-RU" sz="1400" dirty="0" err="1">
                <a:latin typeface="Arial" panose="020B0604020202020204" pitchFamily="34" charset="0"/>
                <a:cs typeface="Arial" panose="020B0604020202020204" pitchFamily="34" charset="0"/>
              </a:rPr>
              <a:t>кайнап</a:t>
            </a:r>
            <a:r>
              <a:rPr lang="ru-RU" sz="1400" dirty="0">
                <a:latin typeface="Arial" panose="020B0604020202020204" pitchFamily="34" charset="0"/>
                <a:cs typeface="Arial" panose="020B0604020202020204" pitchFamily="34" charset="0"/>
              </a:rPr>
              <a:t>, О°С-та </a:t>
            </a:r>
            <a:r>
              <a:rPr lang="ru-RU" sz="1400" dirty="0" err="1">
                <a:latin typeface="Arial" panose="020B0604020202020204" pitchFamily="34" charset="0"/>
                <a:cs typeface="Arial" panose="020B0604020202020204" pitchFamily="34" charset="0"/>
              </a:rPr>
              <a:t>қатады</a:t>
            </a:r>
            <a:r>
              <a:rPr lang="ru-RU" sz="1400" dirty="0">
                <a:latin typeface="Arial" panose="020B0604020202020204" pitchFamily="34" charset="0"/>
                <a:cs typeface="Arial" panose="020B0604020202020204" pitchFamily="34" charset="0"/>
              </a:rPr>
              <a:t>. Су +4°С </a:t>
            </a:r>
            <a:r>
              <a:rPr lang="ru-RU" sz="1400" dirty="0" err="1">
                <a:latin typeface="Arial" panose="020B0604020202020204" pitchFamily="34" charset="0"/>
                <a:cs typeface="Arial" panose="020B0604020202020204" pitchFamily="34" charset="0"/>
              </a:rPr>
              <a:t>шамасында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ең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жоғары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тығыздыққа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ие</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бұдан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төмен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температурада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керісінше</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тығыздығы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біртіндеп</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кеміп</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көлемі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ұлғаяды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Қатқан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мезетте</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судың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көлемі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күрт</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артып</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бастапқы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сұйык</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күйіндегі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көлемінен</a:t>
            </a:r>
            <a:r>
              <a:rPr lang="ru-RU" sz="1400" dirty="0">
                <a:latin typeface="Arial" panose="020B0604020202020204" pitchFamily="34" charset="0"/>
                <a:cs typeface="Arial" panose="020B0604020202020204" pitchFamily="34" charset="0"/>
              </a:rPr>
              <a:t> 10%-</a:t>
            </a:r>
            <a:r>
              <a:rPr lang="ru-RU" sz="1400" dirty="0" err="1">
                <a:latin typeface="Arial" panose="020B0604020202020204" pitchFamily="34" charset="0"/>
                <a:cs typeface="Arial" panose="020B0604020202020204" pitchFamily="34" charset="0"/>
              </a:rPr>
              <a:t>ға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жуык</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ұлғаяды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Табиғатта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судың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мұндай</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өзгерістерге</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түсуінің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өзіндік</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маңызы</a:t>
            </a:r>
            <a:r>
              <a:rPr lang="ru-RU" sz="1400" dirty="0">
                <a:latin typeface="Arial" panose="020B0604020202020204" pitchFamily="34" charset="0"/>
                <a:cs typeface="Arial" panose="020B0604020202020204" pitchFamily="34" charset="0"/>
              </a:rPr>
              <a:t> бар. Су </a:t>
            </a:r>
            <a:r>
              <a:rPr lang="ru-RU" sz="1400" dirty="0" err="1">
                <a:latin typeface="Arial" panose="020B0604020202020204" pitchFamily="34" charset="0"/>
                <a:cs typeface="Arial" panose="020B0604020202020204" pitchFamily="34" charset="0"/>
              </a:rPr>
              <a:t>айдындарының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бетін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жапқан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мұз</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судың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төменгі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қабаттарының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одан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әрі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салқындауына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жол</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бермейді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Өйткені</a:t>
            </a:r>
            <a:r>
              <a:rPr lang="ru-RU" sz="1400" dirty="0">
                <a:latin typeface="Arial" panose="020B0604020202020204" pitchFamily="34" charset="0"/>
                <a:cs typeface="Arial" panose="020B0604020202020204" pitchFamily="34" charset="0"/>
              </a:rPr>
              <a:t> су </a:t>
            </a:r>
            <a:r>
              <a:rPr lang="ru-RU" sz="1400" dirty="0" err="1">
                <a:latin typeface="Arial" panose="020B0604020202020204" pitchFamily="34" charset="0"/>
                <a:cs typeface="Arial" panose="020B0604020202020204" pitchFamily="34" charset="0"/>
              </a:rPr>
              <a:t>қатқан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сайын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тығыз</a:t>
            </a:r>
            <a:r>
              <a:rPr lang="ru-RU" sz="1400" dirty="0">
                <a:latin typeface="Arial" panose="020B0604020202020204" pitchFamily="34" charset="0"/>
                <a:cs typeface="Arial" panose="020B0604020202020204" pitchFamily="34" charset="0"/>
              </a:rPr>
              <a:t> бола берсе, су </a:t>
            </a:r>
            <a:r>
              <a:rPr lang="ru-RU" sz="1400" dirty="0" err="1">
                <a:latin typeface="Arial" panose="020B0604020202020204" pitchFamily="34" charset="0"/>
                <a:cs typeface="Arial" panose="020B0604020202020204" pitchFamily="34" charset="0"/>
              </a:rPr>
              <a:t>айдындары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түбінен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бастап</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қатар</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еді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Мұндай</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орасан</a:t>
            </a:r>
            <a:r>
              <a:rPr lang="ru-RU" sz="1400" dirty="0">
                <a:latin typeface="Arial" panose="020B0604020202020204" pitchFamily="34" charset="0"/>
                <a:cs typeface="Arial" panose="020B0604020202020204" pitchFamily="34" charset="0"/>
              </a:rPr>
              <a:t> мол </a:t>
            </a:r>
            <a:r>
              <a:rPr lang="ru-RU" sz="1400" dirty="0" err="1">
                <a:latin typeface="Arial" panose="020B0604020202020204" pitchFamily="34" charset="0"/>
                <a:cs typeface="Arial" panose="020B0604020202020204" pitchFamily="34" charset="0"/>
              </a:rPr>
              <a:t>мұз</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жаз</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кезінде</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еріп</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үлгермес</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еді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мұның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өзі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қоршаған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ортаға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судағы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тіршілікке</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кері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әсерін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тигізген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болар</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еді</a:t>
            </a:r>
            <a:r>
              <a:rPr lang="ru-RU" sz="1400" dirty="0">
                <a:latin typeface="Arial" panose="020B0604020202020204" pitchFamily="34" charset="0"/>
                <a:cs typeface="Arial" panose="020B0604020202020204" pitchFamily="34" charset="0"/>
              </a:rPr>
              <a:t>.</a:t>
            </a:r>
            <a:endParaRPr lang="ru-KZ" sz="1400" dirty="0">
              <a:latin typeface="Arial" panose="020B0604020202020204" pitchFamily="34" charset="0"/>
              <a:cs typeface="Arial" panose="020B0604020202020204" pitchFamily="34" charset="0"/>
            </a:endParaRPr>
          </a:p>
        </p:txBody>
      </p:sp>
      <p:sp>
        <p:nvSpPr>
          <p:cNvPr id="5" name="Прямоугольник 4"/>
          <p:cNvSpPr/>
          <p:nvPr/>
        </p:nvSpPr>
        <p:spPr>
          <a:xfrm>
            <a:off x="6141720" y="1595021"/>
            <a:ext cx="2651760" cy="3754874"/>
          </a:xfrm>
          <a:prstGeom prst="rect">
            <a:avLst/>
          </a:prstGeom>
          <a:ln>
            <a:solidFill>
              <a:srgbClr val="00B0F0"/>
            </a:solidFill>
          </a:ln>
        </p:spPr>
        <p:txBody>
          <a:bodyPr wrap="square">
            <a:spAutoFit/>
          </a:bodyPr>
          <a:lstStyle/>
          <a:p>
            <a:pPr algn="just"/>
            <a:r>
              <a:rPr lang="ru-RU" sz="1400" b="1" dirty="0" err="1">
                <a:latin typeface="Arial" panose="020B0604020202020204" pitchFamily="34" charset="0"/>
                <a:cs typeface="Arial" panose="020B0604020202020204" pitchFamily="34" charset="0"/>
              </a:rPr>
              <a:t>Үшіншіден</a:t>
            </a:r>
            <a:r>
              <a:rPr lang="ru-RU" sz="1400" b="1" dirty="0">
                <a:latin typeface="Arial" panose="020B0604020202020204" pitchFamily="34" charset="0"/>
                <a:cs typeface="Arial" panose="020B0604020202020204" pitchFamily="34" charset="0"/>
              </a:rPr>
              <a:t>,</a:t>
            </a:r>
            <a:r>
              <a:rPr lang="ru-RU" sz="1400" i="1" dirty="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су </a:t>
            </a:r>
            <a:r>
              <a:rPr lang="ru-RU" sz="1400" dirty="0" err="1">
                <a:latin typeface="Arial" panose="020B0604020202020204" pitchFamily="34" charset="0"/>
                <a:cs typeface="Arial" panose="020B0604020202020204" pitchFamily="34" charset="0"/>
              </a:rPr>
              <a:t>еріткіш</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болғандықтан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табиғатта</a:t>
            </a:r>
            <a:r>
              <a:rPr lang="ru-RU" sz="1400" dirty="0">
                <a:latin typeface="Arial" panose="020B0604020202020204" pitchFamily="34" charset="0"/>
                <a:cs typeface="Arial" panose="020B0604020202020204" pitchFamily="34" charset="0"/>
              </a:rPr>
              <a:t> таза </a:t>
            </a:r>
            <a:r>
              <a:rPr lang="ru-RU" sz="1400" dirty="0" err="1">
                <a:latin typeface="Arial" panose="020B0604020202020204" pitchFamily="34" charset="0"/>
                <a:cs typeface="Arial" panose="020B0604020202020204" pitchFamily="34" charset="0"/>
              </a:rPr>
              <a:t>күйінде</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болмайды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яғни</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оның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күрамьнда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еріген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күйде</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азды-көпті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бөгде</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заттар</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кездеседі</a:t>
            </a:r>
            <a:r>
              <a:rPr lang="ru-RU" sz="1400" dirty="0">
                <a:latin typeface="Arial" panose="020B0604020202020204" pitchFamily="34" charset="0"/>
                <a:cs typeface="Arial" panose="020B0604020202020204" pitchFamily="34" charset="0"/>
              </a:rPr>
              <a:t>. Суда </a:t>
            </a:r>
            <a:r>
              <a:rPr lang="ru-RU" sz="1400" dirty="0" err="1">
                <a:latin typeface="Arial" panose="020B0604020202020204" pitchFamily="34" charset="0"/>
                <a:cs typeface="Arial" panose="020B0604020202020204" pitchFamily="34" charset="0"/>
              </a:rPr>
              <a:t>тұздардың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шоғырлану</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мөлшері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яғни</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тұздылыгы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әркелкі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болады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Судың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тұздылығын</a:t>
            </a:r>
            <a:r>
              <a:rPr lang="ru-RU" sz="1400" dirty="0">
                <a:latin typeface="Arial" panose="020B0604020202020204" pitchFamily="34" charset="0"/>
                <a:cs typeface="Arial" panose="020B0604020202020204" pitchFamily="34" charset="0"/>
              </a:rPr>
              <a:t> 1 л / </a:t>
            </a:r>
            <a:r>
              <a:rPr lang="ru-RU" sz="1400" dirty="0" err="1">
                <a:latin typeface="Arial" panose="020B0604020202020204" pitchFamily="34" charset="0"/>
                <a:cs typeface="Arial" panose="020B0604020202020204" pitchFamily="34" charset="0"/>
              </a:rPr>
              <a:t>гр</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есебімен</a:t>
            </a:r>
            <a:r>
              <a:rPr lang="ru-RU" sz="1400" dirty="0">
                <a:latin typeface="Arial" panose="020B0604020202020204" pitchFamily="34" charset="0"/>
                <a:cs typeface="Arial" panose="020B0604020202020204" pitchFamily="34" charset="0"/>
              </a:rPr>
              <a:t> (г/л), </a:t>
            </a:r>
            <a:r>
              <a:rPr lang="ru-RU" sz="1400" dirty="0" err="1">
                <a:latin typeface="Arial" panose="020B0604020202020204" pitchFamily="34" charset="0"/>
                <a:cs typeface="Arial" panose="020B0604020202020204" pitchFamily="34" charset="0"/>
              </a:rPr>
              <a:t>пайыз</a:t>
            </a:r>
            <a:r>
              <a:rPr lang="ru-RU" sz="1400" dirty="0">
                <a:latin typeface="Arial" panose="020B0604020202020204" pitchFamily="34" charset="0"/>
                <a:cs typeface="Arial" panose="020B0604020202020204" pitchFamily="34" charset="0"/>
              </a:rPr>
              <a:t> (%) </a:t>
            </a:r>
            <a:r>
              <a:rPr lang="ru-RU" sz="1400" dirty="0" err="1">
                <a:latin typeface="Arial" panose="020B0604020202020204" pitchFamily="34" charset="0"/>
                <a:cs typeface="Arial" panose="020B0604020202020204" pitchFamily="34" charset="0"/>
              </a:rPr>
              <a:t>және</a:t>
            </a:r>
            <a:r>
              <a:rPr lang="ru-RU" sz="1400" dirty="0">
                <a:latin typeface="Arial" panose="020B0604020202020204" pitchFamily="34" charset="0"/>
                <a:cs typeface="Arial" panose="020B0604020202020204" pitchFamily="34" charset="0"/>
              </a:rPr>
              <a:t> промилле (%о) </a:t>
            </a:r>
            <a:r>
              <a:rPr lang="ru-RU" sz="1400" dirty="0" err="1">
                <a:latin typeface="Arial" panose="020B0604020202020204" pitchFamily="34" charset="0"/>
                <a:cs typeface="Arial" panose="020B0604020202020204" pitchFamily="34" charset="0"/>
              </a:rPr>
              <a:t>есебімен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өлшейді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Тұздылығы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әртүрлі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сулардың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қату</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және</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ең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жоғары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тығыздык</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байқалатын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температуралары</a:t>
            </a:r>
            <a:r>
              <a:rPr lang="ru-RU" sz="1400" dirty="0">
                <a:latin typeface="Arial" panose="020B0604020202020204" pitchFamily="34" charset="0"/>
                <a:cs typeface="Arial" panose="020B0604020202020204" pitchFamily="34" charset="0"/>
              </a:rPr>
              <a:t> да </a:t>
            </a:r>
            <a:r>
              <a:rPr lang="ru-RU" sz="1400" dirty="0" err="1">
                <a:latin typeface="Arial" panose="020B0604020202020204" pitchFamily="34" charset="0"/>
                <a:cs typeface="Arial" panose="020B0604020202020204" pitchFamily="34" charset="0"/>
              </a:rPr>
              <a:t>айырмашылық</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жасайды</a:t>
            </a:r>
            <a:r>
              <a:rPr lang="ru-RU" sz="1400" dirty="0">
                <a:latin typeface="Arial" panose="020B0604020202020204" pitchFamily="34" charset="0"/>
                <a:cs typeface="Arial" panose="020B0604020202020204" pitchFamily="34" charset="0"/>
              </a:rPr>
              <a:t>. </a:t>
            </a:r>
            <a:endParaRPr lang="ru-KZ" sz="1400" dirty="0">
              <a:latin typeface="Arial" panose="020B0604020202020204" pitchFamily="34" charset="0"/>
              <a:cs typeface="Arial" panose="020B0604020202020204" pitchFamily="34" charset="0"/>
            </a:endParaRPr>
          </a:p>
        </p:txBody>
      </p:sp>
      <p:sp>
        <p:nvSpPr>
          <p:cNvPr id="6" name="Прямоугольник 5"/>
          <p:cNvSpPr/>
          <p:nvPr/>
        </p:nvSpPr>
        <p:spPr>
          <a:xfrm>
            <a:off x="8900160" y="1582341"/>
            <a:ext cx="3108960" cy="4616648"/>
          </a:xfrm>
          <a:prstGeom prst="rect">
            <a:avLst/>
          </a:prstGeom>
          <a:ln>
            <a:solidFill>
              <a:srgbClr val="00B0F0"/>
            </a:solidFill>
          </a:ln>
        </p:spPr>
        <p:txBody>
          <a:bodyPr wrap="square">
            <a:spAutoFit/>
          </a:bodyPr>
          <a:lstStyle/>
          <a:p>
            <a:r>
              <a:rPr lang="ru-RU" sz="1400" b="1" dirty="0" err="1">
                <a:latin typeface="Arial" panose="020B0604020202020204" pitchFamily="34" charset="0"/>
                <a:cs typeface="Arial" panose="020B0604020202020204" pitchFamily="34" charset="0"/>
              </a:rPr>
              <a:t>Төртіншіден</a:t>
            </a:r>
            <a:r>
              <a:rPr lang="ru-RU" sz="1400" b="1" dirty="0">
                <a:latin typeface="Arial" panose="020B0604020202020204" pitchFamily="34" charset="0"/>
                <a:cs typeface="Arial" panose="020B0604020202020204" pitchFamily="34" charset="0"/>
              </a:rPr>
              <a:t>,</a:t>
            </a:r>
            <a:r>
              <a:rPr lang="ru-RU" sz="1400" i="1" dirty="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су </a:t>
            </a:r>
            <a:r>
              <a:rPr lang="ru-RU" sz="1400" dirty="0" err="1">
                <a:latin typeface="Arial" panose="020B0604020202020204" pitchFamily="34" charset="0"/>
                <a:cs typeface="Arial" panose="020B0604020202020204" pitchFamily="34" charset="0"/>
              </a:rPr>
              <a:t>баяу</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жылынып</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баяу</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суынады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Бұл</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судың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жылу</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сыйымдылығының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өте</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жоғары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болуымен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түсіндіріледі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Судың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жылу</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сыйымдылығы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құмға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карағанда</a:t>
            </a:r>
            <a:r>
              <a:rPr lang="ru-RU" sz="1400" dirty="0">
                <a:latin typeface="Arial" panose="020B0604020202020204" pitchFamily="34" charset="0"/>
                <a:cs typeface="Arial" panose="020B0604020202020204" pitchFamily="34" charset="0"/>
              </a:rPr>
              <a:t> 5 </a:t>
            </a:r>
            <a:r>
              <a:rPr lang="ru-RU" sz="1400" dirty="0" err="1">
                <a:latin typeface="Arial" panose="020B0604020202020204" pitchFamily="34" charset="0"/>
                <a:cs typeface="Arial" panose="020B0604020202020204" pitchFamily="34" charset="0"/>
              </a:rPr>
              <a:t>есе</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темірмен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салыстырғанда</a:t>
            </a:r>
            <a:r>
              <a:rPr lang="ru-RU" sz="1400" dirty="0">
                <a:latin typeface="Arial" panose="020B0604020202020204" pitchFamily="34" charset="0"/>
                <a:cs typeface="Arial" panose="020B0604020202020204" pitchFamily="34" charset="0"/>
              </a:rPr>
              <a:t> 10 </a:t>
            </a:r>
            <a:r>
              <a:rPr lang="ru-RU" sz="1400" dirty="0" err="1">
                <a:latin typeface="Arial" panose="020B0604020202020204" pitchFamily="34" charset="0"/>
                <a:cs typeface="Arial" panose="020B0604020202020204" pitchFamily="34" charset="0"/>
              </a:rPr>
              <a:t>есе</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жоғары</a:t>
            </a:r>
            <a:r>
              <a:rPr lang="ru-RU" sz="1400" dirty="0">
                <a:latin typeface="Arial" panose="020B0604020202020204" pitchFamily="34" charset="0"/>
                <a:cs typeface="Arial" panose="020B0604020202020204" pitchFamily="34" charset="0"/>
              </a:rPr>
              <a:t>. Ал </a:t>
            </a:r>
            <a:r>
              <a:rPr lang="ru-RU" sz="1400" dirty="0" err="1">
                <a:latin typeface="Arial" panose="020B0604020202020204" pitchFamily="34" charset="0"/>
                <a:cs typeface="Arial" panose="020B0604020202020204" pitchFamily="34" charset="0"/>
              </a:rPr>
              <a:t>судың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ауамен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салыстырғандағы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жылу</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сыйымдылығы</a:t>
            </a:r>
            <a:r>
              <a:rPr lang="ru-RU" sz="1400" dirty="0">
                <a:latin typeface="Arial" panose="020B0604020202020204" pitchFamily="34" charset="0"/>
                <a:cs typeface="Arial" panose="020B0604020202020204" pitchFamily="34" charset="0"/>
              </a:rPr>
              <a:t> 3 000 </a:t>
            </a:r>
            <a:r>
              <a:rPr lang="ru-RU" sz="1400" dirty="0" err="1">
                <a:latin typeface="Arial" panose="020B0604020202020204" pitchFamily="34" charset="0"/>
                <a:cs typeface="Arial" panose="020B0604020202020204" pitchFamily="34" charset="0"/>
              </a:rPr>
              <a:t>есе</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жоғары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Яғни</a:t>
            </a:r>
            <a:r>
              <a:rPr lang="ru-RU" sz="1400" dirty="0">
                <a:latin typeface="Arial" panose="020B0604020202020204" pitchFamily="34" charset="0"/>
                <a:cs typeface="Arial" panose="020B0604020202020204" pitchFamily="34" charset="0"/>
              </a:rPr>
              <a:t> 1 см</a:t>
            </a:r>
            <a:r>
              <a:rPr lang="ru-RU" sz="1400" baseline="30000" dirty="0">
                <a:latin typeface="Arial" panose="020B0604020202020204" pitchFamily="34" charset="0"/>
                <a:cs typeface="Arial" panose="020B0604020202020204" pitchFamily="34" charset="0"/>
              </a:rPr>
              <a:t>3</a:t>
            </a:r>
            <a:r>
              <a:rPr lang="ru-RU" sz="1400" dirty="0">
                <a:latin typeface="Arial" panose="020B0604020202020204" pitchFamily="34" charset="0"/>
                <a:cs typeface="Arial" panose="020B0604020202020204" pitchFamily="34" charset="0"/>
              </a:rPr>
              <a:t> суды 1°-</a:t>
            </a:r>
            <a:r>
              <a:rPr lang="ru-RU" sz="1400" dirty="0" err="1">
                <a:latin typeface="Arial" panose="020B0604020202020204" pitchFamily="34" charset="0"/>
                <a:cs typeface="Arial" panose="020B0604020202020204" pitchFamily="34" charset="0"/>
              </a:rPr>
              <a:t>қа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салқындату</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барысында</a:t>
            </a:r>
            <a:r>
              <a:rPr lang="ru-RU" sz="1400" dirty="0">
                <a:latin typeface="Arial" panose="020B0604020202020204" pitchFamily="34" charset="0"/>
                <a:cs typeface="Arial" panose="020B0604020202020204" pitchFamily="34" charset="0"/>
              </a:rPr>
              <a:t> 3 000 см</a:t>
            </a:r>
            <a:r>
              <a:rPr lang="ru-RU" sz="1400" baseline="30000" dirty="0">
                <a:latin typeface="Arial" panose="020B0604020202020204" pitchFamily="34" charset="0"/>
                <a:cs typeface="Arial" panose="020B0604020202020204" pitchFamily="34" charset="0"/>
              </a:rPr>
              <a:t>3</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ауаны</a:t>
            </a:r>
            <a:r>
              <a:rPr lang="ru-RU" sz="1400" dirty="0">
                <a:latin typeface="Arial" panose="020B0604020202020204" pitchFamily="34" charset="0"/>
                <a:cs typeface="Arial" panose="020B0604020202020204" pitchFamily="34" charset="0"/>
              </a:rPr>
              <a:t> 1°-ка </a:t>
            </a:r>
            <a:r>
              <a:rPr lang="ru-RU" sz="1400" dirty="0" err="1">
                <a:latin typeface="Arial" panose="020B0604020202020204" pitchFamily="34" charset="0"/>
                <a:cs typeface="Arial" panose="020B0604020202020204" pitchFamily="34" charset="0"/>
              </a:rPr>
              <a:t>жылытуға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жетерлік</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жылу</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белінеді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Дүниежүзілік</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мұхиттың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ғаламшарымыздағы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алып</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жылу</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жинақтағыш</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ретіндегі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рөлі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судың</a:t>
            </a:r>
            <a:r>
              <a:rPr lang="ru-RU" sz="1400" dirty="0">
                <a:latin typeface="Arial" panose="020B0604020202020204" pitchFamily="34" charset="0"/>
                <a:cs typeface="Arial" panose="020B0604020202020204" pitchFamily="34" charset="0"/>
              </a:rPr>
              <a:t> осы </a:t>
            </a:r>
            <a:r>
              <a:rPr lang="ru-RU" sz="1400" dirty="0" err="1">
                <a:latin typeface="Arial" panose="020B0604020202020204" pitchFamily="34" charset="0"/>
                <a:cs typeface="Arial" panose="020B0604020202020204" pitchFamily="34" charset="0"/>
              </a:rPr>
              <a:t>маңызды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қасиетімен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түсіндіріледі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Тіпті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кішігірім</a:t>
            </a:r>
            <a:r>
              <a:rPr lang="ru-RU" sz="1400" dirty="0">
                <a:latin typeface="Arial" panose="020B0604020202020204" pitchFamily="34" charset="0"/>
                <a:cs typeface="Arial" panose="020B0604020202020204" pitchFamily="34" charset="0"/>
              </a:rPr>
              <a:t> су </a:t>
            </a:r>
            <a:r>
              <a:rPr lang="ru-RU" sz="1400" dirty="0" err="1">
                <a:latin typeface="Arial" panose="020B0604020202020204" pitchFamily="34" charset="0"/>
                <a:cs typeface="Arial" panose="020B0604020202020204" pitchFamily="34" charset="0"/>
              </a:rPr>
              <a:t>айдынының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маңында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айрықша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жүмсақ</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климаттың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орнайтындығы</a:t>
            </a:r>
            <a:r>
              <a:rPr lang="ru-RU" sz="1400" dirty="0">
                <a:latin typeface="Arial" panose="020B0604020202020204" pitchFamily="34" charset="0"/>
                <a:cs typeface="Arial" panose="020B0604020202020204" pitchFamily="34" charset="0"/>
              </a:rPr>
              <a:t> да </a:t>
            </a:r>
            <a:r>
              <a:rPr lang="ru-RU" sz="1400" dirty="0" err="1">
                <a:latin typeface="Arial" panose="020B0604020202020204" pitchFamily="34" charset="0"/>
                <a:cs typeface="Arial" panose="020B0604020202020204" pitchFamily="34" charset="0"/>
              </a:rPr>
              <a:t>осыған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байланысты</a:t>
            </a:r>
            <a:r>
              <a:rPr lang="ru-RU" sz="1400" dirty="0">
                <a:latin typeface="Arial" panose="020B0604020202020204" pitchFamily="34" charset="0"/>
                <a:cs typeface="Arial" panose="020B0604020202020204" pitchFamily="34" charset="0"/>
              </a:rPr>
              <a:t>.</a:t>
            </a:r>
            <a:endParaRPr lang="ru-KZ"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310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9637" y="182880"/>
            <a:ext cx="11019343" cy="1485900"/>
          </a:xfrm>
        </p:spPr>
        <p:txBody>
          <a:bodyPr>
            <a:normAutofit fontScale="90000"/>
          </a:bodyPr>
          <a:lstStyle/>
          <a:p>
            <a:pPr algn="ctr"/>
            <a:r>
              <a:rPr lang="ru-RU" sz="3100" b="1" dirty="0">
                <a:solidFill>
                  <a:schemeClr val="tx1"/>
                </a:solidFill>
                <a:latin typeface="Comic Sans MS" panose="030F0702030302020204" pitchFamily="66" charset="0"/>
                <a:cs typeface="Arial" panose="020B0604020202020204" pitchFamily="34" charset="0"/>
              </a:rPr>
              <a:t>Су </a:t>
            </a:r>
            <a:r>
              <a:rPr lang="ru-RU" sz="3100" b="1" dirty="0" err="1">
                <a:solidFill>
                  <a:schemeClr val="tx1"/>
                </a:solidFill>
                <a:latin typeface="Comic Sans MS" panose="030F0702030302020204" pitchFamily="66" charset="0"/>
                <a:cs typeface="Arial" panose="020B0604020202020204" pitchFamily="34" charset="0"/>
              </a:rPr>
              <a:t>тұздылығының</a:t>
            </a:r>
            <a:r>
              <a:rPr lang="ru-RU" sz="3100" b="1" dirty="0">
                <a:solidFill>
                  <a:schemeClr val="tx1"/>
                </a:solidFill>
                <a:latin typeface="Comic Sans MS" panose="030F0702030302020204" pitchFamily="66" charset="0"/>
                <a:cs typeface="Arial" panose="020B0604020202020204" pitchFamily="34" charset="0"/>
              </a:rPr>
              <a:t> </a:t>
            </a:r>
            <a:r>
              <a:rPr lang="ru-RU" sz="3100" b="1" dirty="0" err="1">
                <a:solidFill>
                  <a:schemeClr val="tx1"/>
                </a:solidFill>
                <a:latin typeface="Comic Sans MS" panose="030F0702030302020204" pitchFamily="66" charset="0"/>
                <a:cs typeface="Arial" panose="020B0604020202020204" pitchFamily="34" charset="0"/>
              </a:rPr>
              <a:t>оның</a:t>
            </a:r>
            <a:r>
              <a:rPr lang="ru-RU" sz="3100" b="1" dirty="0">
                <a:solidFill>
                  <a:schemeClr val="tx1"/>
                </a:solidFill>
                <a:latin typeface="Comic Sans MS" panose="030F0702030302020204" pitchFamily="66" charset="0"/>
                <a:cs typeface="Arial" panose="020B0604020202020204" pitchFamily="34" charset="0"/>
              </a:rPr>
              <a:t> </a:t>
            </a:r>
            <a:r>
              <a:rPr lang="ru-RU" sz="3100" b="1" dirty="0" err="1">
                <a:solidFill>
                  <a:schemeClr val="tx1"/>
                </a:solidFill>
                <a:latin typeface="Comic Sans MS" panose="030F0702030302020204" pitchFamily="66" charset="0"/>
                <a:cs typeface="Arial" panose="020B0604020202020204" pitchFamily="34" charset="0"/>
              </a:rPr>
              <a:t>басқа</a:t>
            </a:r>
            <a:r>
              <a:rPr lang="ru-RU" sz="3100" b="1" dirty="0">
                <a:solidFill>
                  <a:schemeClr val="tx1"/>
                </a:solidFill>
                <a:latin typeface="Comic Sans MS" panose="030F0702030302020204" pitchFamily="66" charset="0"/>
                <a:cs typeface="Arial" panose="020B0604020202020204" pitchFamily="34" charset="0"/>
              </a:rPr>
              <a:t> </a:t>
            </a:r>
            <a:r>
              <a:rPr lang="ru-RU" sz="3100" b="1" dirty="0" err="1">
                <a:solidFill>
                  <a:schemeClr val="tx1"/>
                </a:solidFill>
                <a:latin typeface="Comic Sans MS" panose="030F0702030302020204" pitchFamily="66" charset="0"/>
                <a:cs typeface="Arial" panose="020B0604020202020204" pitchFamily="34" charset="0"/>
              </a:rPr>
              <a:t>қасиеттеріне</a:t>
            </a:r>
            <a:r>
              <a:rPr lang="ru-RU" sz="3100" b="1" dirty="0">
                <a:solidFill>
                  <a:schemeClr val="tx1"/>
                </a:solidFill>
                <a:latin typeface="Comic Sans MS" panose="030F0702030302020204" pitchFamily="66" charset="0"/>
                <a:cs typeface="Arial" panose="020B0604020202020204" pitchFamily="34" charset="0"/>
              </a:rPr>
              <a:t> </a:t>
            </a:r>
            <a:r>
              <a:rPr lang="ru-RU" sz="3100" b="1" dirty="0" err="1">
                <a:solidFill>
                  <a:schemeClr val="tx1"/>
                </a:solidFill>
                <a:latin typeface="Comic Sans MS" panose="030F0702030302020204" pitchFamily="66" charset="0"/>
                <a:cs typeface="Arial" panose="020B0604020202020204" pitchFamily="34" charset="0"/>
              </a:rPr>
              <a:t>әсері</a:t>
            </a:r>
            <a:r>
              <a:rPr lang="ru-KZ" sz="3100" dirty="0">
                <a:solidFill>
                  <a:schemeClr val="tx1"/>
                </a:solidFill>
                <a:latin typeface="Comic Sans MS" panose="030F0702030302020204" pitchFamily="66" charset="0"/>
                <a:cs typeface="Arial" panose="020B0604020202020204" pitchFamily="34" charset="0"/>
              </a:rPr>
              <a:t/>
            </a:r>
            <a:br>
              <a:rPr lang="ru-KZ" sz="3100" dirty="0">
                <a:solidFill>
                  <a:schemeClr val="tx1"/>
                </a:solidFill>
                <a:latin typeface="Comic Sans MS" panose="030F0702030302020204" pitchFamily="66" charset="0"/>
                <a:cs typeface="Arial" panose="020B0604020202020204" pitchFamily="34" charset="0"/>
              </a:rPr>
            </a:br>
            <a:r>
              <a:rPr lang="ru-RU" sz="3100" b="1" dirty="0">
                <a:solidFill>
                  <a:schemeClr val="tx1"/>
                </a:solidFill>
                <a:latin typeface="Comic Sans MS" panose="030F0702030302020204" pitchFamily="66" charset="0"/>
                <a:cs typeface="Arial" panose="020B0604020202020204" pitchFamily="34" charset="0"/>
              </a:rPr>
              <a:t> (</a:t>
            </a:r>
            <a:r>
              <a:rPr lang="ru-RU" sz="3100" b="1" dirty="0" err="1">
                <a:solidFill>
                  <a:schemeClr val="tx1"/>
                </a:solidFill>
                <a:latin typeface="Comic Sans MS" panose="030F0702030302020204" pitchFamily="66" charset="0"/>
                <a:cs typeface="Arial" panose="020B0604020202020204" pitchFamily="34" charset="0"/>
              </a:rPr>
              <a:t>Н.П.Неклюкова</a:t>
            </a:r>
            <a:r>
              <a:rPr lang="ru-RU" sz="3100" b="1" dirty="0">
                <a:solidFill>
                  <a:schemeClr val="tx1"/>
                </a:solidFill>
                <a:latin typeface="Comic Sans MS" panose="030F0702030302020204" pitchFamily="66" charset="0"/>
                <a:cs typeface="Arial" panose="020B0604020202020204" pitchFamily="34" charset="0"/>
              </a:rPr>
              <a:t> </a:t>
            </a:r>
            <a:r>
              <a:rPr lang="ru-RU" sz="3100" b="1" dirty="0" err="1">
                <a:solidFill>
                  <a:schemeClr val="tx1"/>
                </a:solidFill>
                <a:latin typeface="Comic Sans MS" panose="030F0702030302020204" pitchFamily="66" charset="0"/>
                <a:cs typeface="Arial" panose="020B0604020202020204" pitchFamily="34" charset="0"/>
              </a:rPr>
              <a:t>бойынша</a:t>
            </a:r>
            <a:r>
              <a:rPr lang="ru-RU" sz="3100" b="1" dirty="0">
                <a:solidFill>
                  <a:schemeClr val="tx1"/>
                </a:solidFill>
                <a:latin typeface="Comic Sans MS" panose="030F0702030302020204" pitchFamily="66" charset="0"/>
                <a:cs typeface="Arial" panose="020B0604020202020204" pitchFamily="34" charset="0"/>
              </a:rPr>
              <a:t>)</a:t>
            </a:r>
            <a:r>
              <a:rPr lang="ru-KZ" dirty="0">
                <a:solidFill>
                  <a:schemeClr val="tx1"/>
                </a:solidFill>
                <a:latin typeface="Arial" panose="020B0604020202020204" pitchFamily="34" charset="0"/>
                <a:cs typeface="Arial" panose="020B0604020202020204" pitchFamily="34" charset="0"/>
              </a:rPr>
              <a:t/>
            </a:r>
            <a:br>
              <a:rPr lang="ru-KZ" dirty="0">
                <a:solidFill>
                  <a:schemeClr val="tx1"/>
                </a:solidFill>
                <a:latin typeface="Arial" panose="020B0604020202020204" pitchFamily="34" charset="0"/>
                <a:cs typeface="Arial" panose="020B0604020202020204" pitchFamily="34" charset="0"/>
              </a:rPr>
            </a:br>
            <a:endParaRPr lang="ru-RU" dirty="0"/>
          </a:p>
        </p:txBody>
      </p:sp>
      <p:graphicFrame>
        <p:nvGraphicFramePr>
          <p:cNvPr id="4" name="Таблица 3">
            <a:extLst>
              <a:ext uri="{FF2B5EF4-FFF2-40B4-BE49-F238E27FC236}">
                <a16:creationId xmlns:a16="http://schemas.microsoft.com/office/drawing/2014/main" id="{3A3BF680-3BEC-BBFA-ED13-E35A049E22A7}"/>
              </a:ext>
            </a:extLst>
          </p:cNvPr>
          <p:cNvGraphicFramePr>
            <a:graphicFrameLocks noGrp="1"/>
          </p:cNvGraphicFramePr>
          <p:nvPr>
            <p:extLst>
              <p:ext uri="{D42A27DB-BD31-4B8C-83A1-F6EECF244321}">
                <p14:modId xmlns:p14="http://schemas.microsoft.com/office/powerpoint/2010/main" val="114394618"/>
              </p:ext>
            </p:extLst>
          </p:nvPr>
        </p:nvGraphicFramePr>
        <p:xfrm>
          <a:off x="777240" y="1668780"/>
          <a:ext cx="11171741" cy="2342706"/>
        </p:xfrm>
        <a:graphic>
          <a:graphicData uri="http://schemas.openxmlformats.org/drawingml/2006/table">
            <a:tbl>
              <a:tblPr firstRow="1" firstCol="1" bandRow="1">
                <a:tableStyleId>{5C22544A-7EE6-4342-B048-85BDC9FD1C3A}</a:tableStyleId>
              </a:tblPr>
              <a:tblGrid>
                <a:gridCol w="2618008">
                  <a:extLst>
                    <a:ext uri="{9D8B030D-6E8A-4147-A177-3AD203B41FA5}">
                      <a16:colId xmlns:a16="http://schemas.microsoft.com/office/drawing/2014/main" val="37236077"/>
                    </a:ext>
                  </a:extLst>
                </a:gridCol>
                <a:gridCol w="367244">
                  <a:extLst>
                    <a:ext uri="{9D8B030D-6E8A-4147-A177-3AD203B41FA5}">
                      <a16:colId xmlns:a16="http://schemas.microsoft.com/office/drawing/2014/main" val="7685930"/>
                    </a:ext>
                  </a:extLst>
                </a:gridCol>
                <a:gridCol w="1103100">
                  <a:extLst>
                    <a:ext uri="{9D8B030D-6E8A-4147-A177-3AD203B41FA5}">
                      <a16:colId xmlns:a16="http://schemas.microsoft.com/office/drawing/2014/main" val="4284424270"/>
                    </a:ext>
                  </a:extLst>
                </a:gridCol>
                <a:gridCol w="1103100">
                  <a:extLst>
                    <a:ext uri="{9D8B030D-6E8A-4147-A177-3AD203B41FA5}">
                      <a16:colId xmlns:a16="http://schemas.microsoft.com/office/drawing/2014/main" val="2710597884"/>
                    </a:ext>
                  </a:extLst>
                </a:gridCol>
                <a:gridCol w="1103100">
                  <a:extLst>
                    <a:ext uri="{9D8B030D-6E8A-4147-A177-3AD203B41FA5}">
                      <a16:colId xmlns:a16="http://schemas.microsoft.com/office/drawing/2014/main" val="2156995445"/>
                    </a:ext>
                  </a:extLst>
                </a:gridCol>
                <a:gridCol w="1103100">
                  <a:extLst>
                    <a:ext uri="{9D8B030D-6E8A-4147-A177-3AD203B41FA5}">
                      <a16:colId xmlns:a16="http://schemas.microsoft.com/office/drawing/2014/main" val="1290293930"/>
                    </a:ext>
                  </a:extLst>
                </a:gridCol>
                <a:gridCol w="1222956">
                  <a:extLst>
                    <a:ext uri="{9D8B030D-6E8A-4147-A177-3AD203B41FA5}">
                      <a16:colId xmlns:a16="http://schemas.microsoft.com/office/drawing/2014/main" val="4088936264"/>
                    </a:ext>
                  </a:extLst>
                </a:gridCol>
                <a:gridCol w="1043173">
                  <a:extLst>
                    <a:ext uri="{9D8B030D-6E8A-4147-A177-3AD203B41FA5}">
                      <a16:colId xmlns:a16="http://schemas.microsoft.com/office/drawing/2014/main" val="4214326410"/>
                    </a:ext>
                  </a:extLst>
                </a:gridCol>
                <a:gridCol w="883367">
                  <a:extLst>
                    <a:ext uri="{9D8B030D-6E8A-4147-A177-3AD203B41FA5}">
                      <a16:colId xmlns:a16="http://schemas.microsoft.com/office/drawing/2014/main" val="2834705952"/>
                    </a:ext>
                  </a:extLst>
                </a:gridCol>
                <a:gridCol w="624593">
                  <a:extLst>
                    <a:ext uri="{9D8B030D-6E8A-4147-A177-3AD203B41FA5}">
                      <a16:colId xmlns:a16="http://schemas.microsoft.com/office/drawing/2014/main" val="3219622248"/>
                    </a:ext>
                  </a:extLst>
                </a:gridCol>
              </a:tblGrid>
              <a:tr h="335915">
                <a:tc>
                  <a:txBody>
                    <a:bodyPr/>
                    <a:lstStyle/>
                    <a:p>
                      <a:pPr>
                        <a:lnSpc>
                          <a:spcPct val="107000"/>
                        </a:lnSpc>
                        <a:spcAft>
                          <a:spcPts val="800"/>
                        </a:spcAft>
                        <a:buNone/>
                      </a:pPr>
                      <a:r>
                        <a:rPr lang="ru-RU" sz="2000" b="0" dirty="0" err="1">
                          <a:solidFill>
                            <a:schemeClr val="tx1"/>
                          </a:solidFill>
                          <a:effectLst/>
                          <a:latin typeface="Comic Sans MS" panose="030F0702030302020204" pitchFamily="66" charset="0"/>
                          <a:cs typeface="Arial" panose="020B0604020202020204" pitchFamily="34" charset="0"/>
                        </a:rPr>
                        <a:t>Тұздылы</a:t>
                      </a:r>
                      <a:r>
                        <a:rPr lang="kk-KZ" sz="2000" b="0" dirty="0">
                          <a:solidFill>
                            <a:schemeClr val="tx1"/>
                          </a:solidFill>
                          <a:effectLst/>
                          <a:latin typeface="Comic Sans MS" panose="030F0702030302020204" pitchFamily="66" charset="0"/>
                          <a:cs typeface="Arial" panose="020B0604020202020204" pitchFamily="34" charset="0"/>
                        </a:rPr>
                        <a:t>қ</a:t>
                      </a:r>
                      <a:r>
                        <a:rPr lang="ru-RU" sz="2000" b="0" dirty="0">
                          <a:solidFill>
                            <a:schemeClr val="tx1"/>
                          </a:solidFill>
                          <a:effectLst/>
                          <a:latin typeface="Comic Sans MS" panose="030F0702030302020204" pitchFamily="66" charset="0"/>
                          <a:cs typeface="Arial" panose="020B0604020202020204" pitchFamily="34" charset="0"/>
                        </a:rPr>
                        <a:t>, °/</a:t>
                      </a:r>
                      <a:r>
                        <a:rPr lang="ru-RU" sz="2000" b="0" dirty="0" err="1">
                          <a:solidFill>
                            <a:schemeClr val="tx1"/>
                          </a:solidFill>
                          <a:effectLst/>
                          <a:latin typeface="Comic Sans MS" panose="030F0702030302020204" pitchFamily="66" charset="0"/>
                          <a:cs typeface="Arial" panose="020B0604020202020204" pitchFamily="34" charset="0"/>
                        </a:rPr>
                        <a:t>оо</a:t>
                      </a:r>
                      <a:endParaRPr lang="ru-KZ" sz="2000" b="0" dirty="0">
                        <a:solidFill>
                          <a:schemeClr val="tx1"/>
                        </a:solidFill>
                        <a:effectLst/>
                        <a:latin typeface="Comic Sans MS" panose="030F0702030302020204" pitchFamily="66" charset="0"/>
                        <a:ea typeface="Calibri" panose="020F0502020204030204" pitchFamily="34" charset="0"/>
                        <a:cs typeface="Arial" panose="020B0604020202020204" pitchFamily="34" charset="0"/>
                      </a:endParaRPr>
                    </a:p>
                  </a:txBody>
                  <a:tcPr marL="76200" marR="76200" marT="19050" marB="19050" anchor="ctr">
                    <a:solidFill>
                      <a:schemeClr val="accent1">
                        <a:lumMod val="20000"/>
                        <a:lumOff val="80000"/>
                      </a:schemeClr>
                    </a:solidFill>
                  </a:tcPr>
                </a:tc>
                <a:tc>
                  <a:txBody>
                    <a:bodyPr/>
                    <a:lstStyle/>
                    <a:p>
                      <a:pPr>
                        <a:lnSpc>
                          <a:spcPct val="107000"/>
                        </a:lnSpc>
                        <a:spcAft>
                          <a:spcPts val="800"/>
                        </a:spcAft>
                        <a:buNone/>
                      </a:pPr>
                      <a:r>
                        <a:rPr lang="ru-RU" sz="2000" b="0">
                          <a:solidFill>
                            <a:schemeClr val="tx1"/>
                          </a:solidFill>
                          <a:effectLst/>
                          <a:latin typeface="Comic Sans MS" panose="030F0702030302020204" pitchFamily="66" charset="0"/>
                          <a:cs typeface="Times New Roman" panose="02020603050405020304" pitchFamily="18" charset="0"/>
                        </a:rPr>
                        <a:t>0</a:t>
                      </a:r>
                      <a:endParaRPr lang="ru-KZ" sz="20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solidFill>
                      <a:schemeClr val="accent1">
                        <a:lumMod val="20000"/>
                        <a:lumOff val="80000"/>
                      </a:schemeClr>
                    </a:solidFill>
                  </a:tcPr>
                </a:tc>
                <a:tc>
                  <a:txBody>
                    <a:bodyPr/>
                    <a:lstStyle/>
                    <a:p>
                      <a:pPr>
                        <a:lnSpc>
                          <a:spcPct val="107000"/>
                        </a:lnSpc>
                        <a:spcAft>
                          <a:spcPts val="800"/>
                        </a:spcAft>
                        <a:buNone/>
                      </a:pPr>
                      <a:r>
                        <a:rPr lang="ru-RU" sz="2000" b="0" dirty="0">
                          <a:solidFill>
                            <a:schemeClr val="tx1"/>
                          </a:solidFill>
                          <a:effectLst/>
                          <a:latin typeface="Comic Sans MS" panose="030F0702030302020204" pitchFamily="66" charset="0"/>
                          <a:cs typeface="Times New Roman" panose="02020603050405020304" pitchFamily="18" charset="0"/>
                        </a:rPr>
                        <a:t>5</a:t>
                      </a:r>
                      <a:endParaRPr lang="ru-KZ" sz="20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solidFill>
                      <a:schemeClr val="accent1">
                        <a:lumMod val="20000"/>
                        <a:lumOff val="80000"/>
                      </a:schemeClr>
                    </a:solidFill>
                  </a:tcPr>
                </a:tc>
                <a:tc>
                  <a:txBody>
                    <a:bodyPr/>
                    <a:lstStyle/>
                    <a:p>
                      <a:pPr>
                        <a:lnSpc>
                          <a:spcPct val="107000"/>
                        </a:lnSpc>
                        <a:spcAft>
                          <a:spcPts val="800"/>
                        </a:spcAft>
                        <a:buNone/>
                      </a:pPr>
                      <a:r>
                        <a:rPr lang="ru-RU" sz="2000" b="0">
                          <a:solidFill>
                            <a:schemeClr val="tx1"/>
                          </a:solidFill>
                          <a:effectLst/>
                          <a:latin typeface="Comic Sans MS" panose="030F0702030302020204" pitchFamily="66" charset="0"/>
                          <a:cs typeface="Times New Roman" panose="02020603050405020304" pitchFamily="18" charset="0"/>
                        </a:rPr>
                        <a:t>10</a:t>
                      </a:r>
                      <a:endParaRPr lang="ru-KZ" sz="20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solidFill>
                      <a:schemeClr val="accent1">
                        <a:lumMod val="20000"/>
                        <a:lumOff val="80000"/>
                      </a:schemeClr>
                    </a:solidFill>
                  </a:tcPr>
                </a:tc>
                <a:tc>
                  <a:txBody>
                    <a:bodyPr/>
                    <a:lstStyle/>
                    <a:p>
                      <a:pPr>
                        <a:lnSpc>
                          <a:spcPct val="107000"/>
                        </a:lnSpc>
                        <a:spcAft>
                          <a:spcPts val="800"/>
                        </a:spcAft>
                        <a:buNone/>
                      </a:pPr>
                      <a:r>
                        <a:rPr lang="ru-RU" sz="2000" b="0">
                          <a:solidFill>
                            <a:schemeClr val="tx1"/>
                          </a:solidFill>
                          <a:effectLst/>
                          <a:latin typeface="Comic Sans MS" panose="030F0702030302020204" pitchFamily="66" charset="0"/>
                          <a:cs typeface="Times New Roman" panose="02020603050405020304" pitchFamily="18" charset="0"/>
                        </a:rPr>
                        <a:t>15</a:t>
                      </a:r>
                      <a:endParaRPr lang="ru-KZ" sz="20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solidFill>
                      <a:schemeClr val="accent1">
                        <a:lumMod val="20000"/>
                        <a:lumOff val="80000"/>
                      </a:schemeClr>
                    </a:solidFill>
                  </a:tcPr>
                </a:tc>
                <a:tc>
                  <a:txBody>
                    <a:bodyPr/>
                    <a:lstStyle/>
                    <a:p>
                      <a:pPr>
                        <a:lnSpc>
                          <a:spcPct val="107000"/>
                        </a:lnSpc>
                        <a:spcAft>
                          <a:spcPts val="800"/>
                        </a:spcAft>
                        <a:buNone/>
                      </a:pPr>
                      <a:r>
                        <a:rPr lang="ru-RU" sz="2000" b="0">
                          <a:solidFill>
                            <a:schemeClr val="tx1"/>
                          </a:solidFill>
                          <a:effectLst/>
                          <a:latin typeface="Comic Sans MS" panose="030F0702030302020204" pitchFamily="66" charset="0"/>
                          <a:cs typeface="Times New Roman" panose="02020603050405020304" pitchFamily="18" charset="0"/>
                        </a:rPr>
                        <a:t>20</a:t>
                      </a:r>
                      <a:endParaRPr lang="ru-KZ" sz="20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solidFill>
                      <a:schemeClr val="accent1">
                        <a:lumMod val="20000"/>
                        <a:lumOff val="80000"/>
                      </a:schemeClr>
                    </a:solidFill>
                  </a:tcPr>
                </a:tc>
                <a:tc>
                  <a:txBody>
                    <a:bodyPr/>
                    <a:lstStyle/>
                    <a:p>
                      <a:pPr>
                        <a:lnSpc>
                          <a:spcPct val="107000"/>
                        </a:lnSpc>
                        <a:spcAft>
                          <a:spcPts val="800"/>
                        </a:spcAft>
                        <a:buNone/>
                      </a:pPr>
                      <a:r>
                        <a:rPr lang="ru-RU" sz="2000" b="0">
                          <a:solidFill>
                            <a:schemeClr val="tx1"/>
                          </a:solidFill>
                          <a:effectLst/>
                          <a:latin typeface="Comic Sans MS" panose="030F0702030302020204" pitchFamily="66" charset="0"/>
                          <a:cs typeface="Times New Roman" panose="02020603050405020304" pitchFamily="18" charset="0"/>
                        </a:rPr>
                        <a:t>24,7</a:t>
                      </a:r>
                      <a:endParaRPr lang="ru-KZ" sz="20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solidFill>
                      <a:schemeClr val="accent1">
                        <a:lumMod val="20000"/>
                        <a:lumOff val="80000"/>
                      </a:schemeClr>
                    </a:solidFill>
                  </a:tcPr>
                </a:tc>
                <a:tc>
                  <a:txBody>
                    <a:bodyPr/>
                    <a:lstStyle/>
                    <a:p>
                      <a:pPr>
                        <a:lnSpc>
                          <a:spcPct val="107000"/>
                        </a:lnSpc>
                        <a:spcAft>
                          <a:spcPts val="800"/>
                        </a:spcAft>
                        <a:buNone/>
                      </a:pPr>
                      <a:r>
                        <a:rPr lang="ru-RU" sz="2000" b="0">
                          <a:solidFill>
                            <a:schemeClr val="tx1"/>
                          </a:solidFill>
                          <a:effectLst/>
                          <a:latin typeface="Comic Sans MS" panose="030F0702030302020204" pitchFamily="66" charset="0"/>
                          <a:cs typeface="Times New Roman" panose="02020603050405020304" pitchFamily="18" charset="0"/>
                        </a:rPr>
                        <a:t>30</a:t>
                      </a:r>
                      <a:endParaRPr lang="ru-KZ" sz="20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solidFill>
                      <a:schemeClr val="accent1">
                        <a:lumMod val="20000"/>
                        <a:lumOff val="80000"/>
                      </a:schemeClr>
                    </a:solidFill>
                  </a:tcPr>
                </a:tc>
                <a:tc>
                  <a:txBody>
                    <a:bodyPr/>
                    <a:lstStyle/>
                    <a:p>
                      <a:pPr indent="53340">
                        <a:lnSpc>
                          <a:spcPct val="107000"/>
                        </a:lnSpc>
                        <a:spcAft>
                          <a:spcPts val="800"/>
                        </a:spcAft>
                        <a:buNone/>
                      </a:pPr>
                      <a:r>
                        <a:rPr lang="ru-RU" sz="2000" b="0">
                          <a:solidFill>
                            <a:schemeClr val="tx1"/>
                          </a:solidFill>
                          <a:effectLst/>
                          <a:latin typeface="Comic Sans MS" panose="030F0702030302020204" pitchFamily="66" charset="0"/>
                          <a:cs typeface="Times New Roman" panose="02020603050405020304" pitchFamily="18" charset="0"/>
                        </a:rPr>
                        <a:t>35</a:t>
                      </a:r>
                      <a:endParaRPr lang="ru-KZ" sz="20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solidFill>
                      <a:schemeClr val="accent1">
                        <a:lumMod val="20000"/>
                        <a:lumOff val="80000"/>
                      </a:schemeClr>
                    </a:solidFill>
                  </a:tcPr>
                </a:tc>
                <a:tc>
                  <a:txBody>
                    <a:bodyPr/>
                    <a:lstStyle/>
                    <a:p>
                      <a:pPr>
                        <a:lnSpc>
                          <a:spcPct val="107000"/>
                        </a:lnSpc>
                        <a:spcAft>
                          <a:spcPts val="800"/>
                        </a:spcAft>
                        <a:buNone/>
                      </a:pPr>
                      <a:r>
                        <a:rPr lang="ru-RU" sz="2000" b="0" dirty="0">
                          <a:solidFill>
                            <a:schemeClr val="tx1"/>
                          </a:solidFill>
                          <a:effectLst/>
                          <a:latin typeface="Comic Sans MS" panose="030F0702030302020204" pitchFamily="66" charset="0"/>
                          <a:cs typeface="Times New Roman" panose="02020603050405020304" pitchFamily="18" charset="0"/>
                        </a:rPr>
                        <a:t>40</a:t>
                      </a:r>
                      <a:endParaRPr lang="ru-KZ" sz="20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solidFill>
                      <a:schemeClr val="accent1">
                        <a:lumMod val="20000"/>
                        <a:lumOff val="80000"/>
                      </a:schemeClr>
                    </a:solidFill>
                  </a:tcPr>
                </a:tc>
                <a:extLst>
                  <a:ext uri="{0D108BD9-81ED-4DB2-BD59-A6C34878D82A}">
                    <a16:rowId xmlns:a16="http://schemas.microsoft.com/office/drawing/2014/main" val="1750153392"/>
                  </a:ext>
                </a:extLst>
              </a:tr>
              <a:tr h="663575">
                <a:tc>
                  <a:txBody>
                    <a:bodyPr/>
                    <a:lstStyle/>
                    <a:p>
                      <a:pPr>
                        <a:lnSpc>
                          <a:spcPct val="107000"/>
                        </a:lnSpc>
                        <a:spcAft>
                          <a:spcPts val="800"/>
                        </a:spcAft>
                        <a:buNone/>
                      </a:pPr>
                      <a:r>
                        <a:rPr lang="ru-RU" sz="2000" b="0" dirty="0" err="1">
                          <a:solidFill>
                            <a:schemeClr val="tx1"/>
                          </a:solidFill>
                          <a:effectLst/>
                          <a:latin typeface="Comic Sans MS" panose="030F0702030302020204" pitchFamily="66" charset="0"/>
                          <a:cs typeface="Arial" panose="020B0604020202020204" pitchFamily="34" charset="0"/>
                        </a:rPr>
                        <a:t>Қату</a:t>
                      </a:r>
                      <a:r>
                        <a:rPr lang="ru-RU" sz="2000" b="0" dirty="0">
                          <a:solidFill>
                            <a:schemeClr val="tx1"/>
                          </a:solidFill>
                          <a:effectLst/>
                          <a:latin typeface="Comic Sans MS" panose="030F0702030302020204" pitchFamily="66" charset="0"/>
                          <a:cs typeface="Arial" panose="020B0604020202020204" pitchFamily="34" charset="0"/>
                        </a:rPr>
                        <a:t> </a:t>
                      </a:r>
                      <a:r>
                        <a:rPr lang="ru-RU" sz="2000" b="0" dirty="0" err="1">
                          <a:solidFill>
                            <a:schemeClr val="tx1"/>
                          </a:solidFill>
                          <a:effectLst/>
                          <a:latin typeface="Comic Sans MS" panose="030F0702030302020204" pitchFamily="66" charset="0"/>
                          <a:cs typeface="Arial" panose="020B0604020202020204" pitchFamily="34" charset="0"/>
                        </a:rPr>
                        <a:t>температурасы</a:t>
                      </a:r>
                      <a:r>
                        <a:rPr lang="ru-RU" sz="2000" b="0" dirty="0">
                          <a:solidFill>
                            <a:schemeClr val="tx1"/>
                          </a:solidFill>
                          <a:effectLst/>
                          <a:latin typeface="Comic Sans MS" panose="030F0702030302020204" pitchFamily="66" charset="0"/>
                          <a:cs typeface="Arial" panose="020B0604020202020204" pitchFamily="34" charset="0"/>
                        </a:rPr>
                        <a:t>,°С</a:t>
                      </a:r>
                      <a:endParaRPr lang="ru-KZ" sz="2000" b="0" dirty="0">
                        <a:solidFill>
                          <a:schemeClr val="tx1"/>
                        </a:solidFill>
                        <a:effectLst/>
                        <a:latin typeface="Comic Sans MS" panose="030F0702030302020204" pitchFamily="66" charset="0"/>
                        <a:ea typeface="Calibri" panose="020F0502020204030204" pitchFamily="34" charset="0"/>
                        <a:cs typeface="Arial" panose="020B0604020202020204" pitchFamily="34" charset="0"/>
                      </a:endParaRPr>
                    </a:p>
                  </a:txBody>
                  <a:tcPr marL="76200" marR="76200" marT="19050" marB="19050" anchor="ctr">
                    <a:solidFill>
                      <a:schemeClr val="accent1">
                        <a:lumMod val="20000"/>
                        <a:lumOff val="80000"/>
                      </a:schemeClr>
                    </a:solidFill>
                  </a:tcPr>
                </a:tc>
                <a:tc>
                  <a:txBody>
                    <a:bodyPr/>
                    <a:lstStyle/>
                    <a:p>
                      <a:pPr>
                        <a:lnSpc>
                          <a:spcPct val="107000"/>
                        </a:lnSpc>
                        <a:spcAft>
                          <a:spcPts val="800"/>
                        </a:spcAft>
                        <a:buNone/>
                      </a:pPr>
                      <a:r>
                        <a:rPr lang="ru-RU" sz="2000">
                          <a:solidFill>
                            <a:schemeClr val="tx1"/>
                          </a:solidFill>
                          <a:effectLst/>
                          <a:latin typeface="Comic Sans MS" panose="030F0702030302020204" pitchFamily="66" charset="0"/>
                          <a:cs typeface="Times New Roman" panose="02020603050405020304" pitchFamily="18" charset="0"/>
                        </a:rPr>
                        <a:t>0</a:t>
                      </a:r>
                      <a:endParaRPr lang="ru-KZ"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tc>
                <a:tc>
                  <a:txBody>
                    <a:bodyPr/>
                    <a:lstStyle/>
                    <a:p>
                      <a:pPr>
                        <a:lnSpc>
                          <a:spcPct val="107000"/>
                        </a:lnSpc>
                        <a:spcAft>
                          <a:spcPts val="800"/>
                        </a:spcAft>
                        <a:buNone/>
                      </a:pPr>
                      <a:r>
                        <a:rPr lang="ru-RU" sz="2000">
                          <a:solidFill>
                            <a:schemeClr val="tx1"/>
                          </a:solidFill>
                          <a:effectLst/>
                          <a:latin typeface="Comic Sans MS" panose="030F0702030302020204" pitchFamily="66" charset="0"/>
                          <a:cs typeface="Times New Roman" panose="02020603050405020304" pitchFamily="18" charset="0"/>
                        </a:rPr>
                        <a:t>-0,3</a:t>
                      </a:r>
                      <a:endParaRPr lang="ru-KZ"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tc>
                <a:tc>
                  <a:txBody>
                    <a:bodyPr/>
                    <a:lstStyle/>
                    <a:p>
                      <a:pPr>
                        <a:lnSpc>
                          <a:spcPct val="107000"/>
                        </a:lnSpc>
                        <a:spcAft>
                          <a:spcPts val="800"/>
                        </a:spcAft>
                        <a:buNone/>
                      </a:pPr>
                      <a:r>
                        <a:rPr lang="ru-RU" sz="2000" dirty="0">
                          <a:solidFill>
                            <a:schemeClr val="tx1"/>
                          </a:solidFill>
                          <a:effectLst/>
                          <a:latin typeface="Comic Sans MS" panose="030F0702030302020204" pitchFamily="66" charset="0"/>
                          <a:cs typeface="Times New Roman" panose="02020603050405020304" pitchFamily="18" charset="0"/>
                        </a:rPr>
                        <a:t>-0,5</a:t>
                      </a:r>
                      <a:endParaRPr lang="ru-KZ"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tc>
                <a:tc>
                  <a:txBody>
                    <a:bodyPr/>
                    <a:lstStyle/>
                    <a:p>
                      <a:pPr>
                        <a:lnSpc>
                          <a:spcPct val="107000"/>
                        </a:lnSpc>
                        <a:spcAft>
                          <a:spcPts val="800"/>
                        </a:spcAft>
                        <a:buNone/>
                      </a:pPr>
                      <a:r>
                        <a:rPr lang="ru-RU" sz="2000" dirty="0">
                          <a:solidFill>
                            <a:schemeClr val="tx1"/>
                          </a:solidFill>
                          <a:effectLst/>
                          <a:latin typeface="Comic Sans MS" panose="030F0702030302020204" pitchFamily="66" charset="0"/>
                          <a:cs typeface="Times New Roman" panose="02020603050405020304" pitchFamily="18" charset="0"/>
                        </a:rPr>
                        <a:t>-0,8</a:t>
                      </a:r>
                      <a:endParaRPr lang="ru-KZ"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tc>
                <a:tc>
                  <a:txBody>
                    <a:bodyPr/>
                    <a:lstStyle/>
                    <a:p>
                      <a:pPr>
                        <a:lnSpc>
                          <a:spcPct val="107000"/>
                        </a:lnSpc>
                        <a:spcAft>
                          <a:spcPts val="800"/>
                        </a:spcAft>
                        <a:buNone/>
                      </a:pPr>
                      <a:r>
                        <a:rPr lang="ru-RU" sz="2000" dirty="0">
                          <a:solidFill>
                            <a:schemeClr val="tx1"/>
                          </a:solidFill>
                          <a:effectLst/>
                          <a:latin typeface="Comic Sans MS" panose="030F0702030302020204" pitchFamily="66" charset="0"/>
                          <a:cs typeface="Times New Roman" panose="02020603050405020304" pitchFamily="18" charset="0"/>
                        </a:rPr>
                        <a:t>-1,1</a:t>
                      </a:r>
                      <a:endParaRPr lang="ru-KZ"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tc>
                <a:tc>
                  <a:txBody>
                    <a:bodyPr/>
                    <a:lstStyle/>
                    <a:p>
                      <a:pPr>
                        <a:lnSpc>
                          <a:spcPct val="107000"/>
                        </a:lnSpc>
                        <a:spcAft>
                          <a:spcPts val="800"/>
                        </a:spcAft>
                        <a:buNone/>
                      </a:pPr>
                      <a:r>
                        <a:rPr lang="ru-RU" sz="2000" dirty="0">
                          <a:solidFill>
                            <a:schemeClr val="tx1"/>
                          </a:solidFill>
                          <a:effectLst/>
                          <a:latin typeface="Comic Sans MS" panose="030F0702030302020204" pitchFamily="66" charset="0"/>
                          <a:cs typeface="Times New Roman" panose="02020603050405020304" pitchFamily="18" charset="0"/>
                        </a:rPr>
                        <a:t>-1,33</a:t>
                      </a:r>
                      <a:endParaRPr lang="ru-KZ"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tc>
                <a:tc>
                  <a:txBody>
                    <a:bodyPr/>
                    <a:lstStyle/>
                    <a:p>
                      <a:pPr>
                        <a:lnSpc>
                          <a:spcPct val="107000"/>
                        </a:lnSpc>
                        <a:spcAft>
                          <a:spcPts val="800"/>
                        </a:spcAft>
                        <a:buNone/>
                      </a:pPr>
                      <a:r>
                        <a:rPr lang="ru-RU" sz="2000" dirty="0">
                          <a:solidFill>
                            <a:schemeClr val="tx1"/>
                          </a:solidFill>
                          <a:effectLst/>
                          <a:latin typeface="Comic Sans MS" panose="030F0702030302020204" pitchFamily="66" charset="0"/>
                          <a:cs typeface="Times New Roman" panose="02020603050405020304" pitchFamily="18" charset="0"/>
                        </a:rPr>
                        <a:t>-1,6</a:t>
                      </a:r>
                      <a:endParaRPr lang="ru-KZ"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tc>
                <a:tc>
                  <a:txBody>
                    <a:bodyPr/>
                    <a:lstStyle/>
                    <a:p>
                      <a:pPr>
                        <a:lnSpc>
                          <a:spcPct val="107000"/>
                        </a:lnSpc>
                        <a:spcAft>
                          <a:spcPts val="800"/>
                        </a:spcAft>
                        <a:buNone/>
                      </a:pPr>
                      <a:r>
                        <a:rPr lang="ru-RU" sz="2000" dirty="0">
                          <a:solidFill>
                            <a:schemeClr val="tx1"/>
                          </a:solidFill>
                          <a:effectLst/>
                          <a:latin typeface="Comic Sans MS" panose="030F0702030302020204" pitchFamily="66" charset="0"/>
                          <a:cs typeface="Times New Roman" panose="02020603050405020304" pitchFamily="18" charset="0"/>
                        </a:rPr>
                        <a:t>-1,9</a:t>
                      </a:r>
                      <a:endParaRPr lang="ru-KZ"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tc>
                <a:tc>
                  <a:txBody>
                    <a:bodyPr/>
                    <a:lstStyle/>
                    <a:p>
                      <a:pPr>
                        <a:lnSpc>
                          <a:spcPct val="107000"/>
                        </a:lnSpc>
                        <a:spcAft>
                          <a:spcPts val="800"/>
                        </a:spcAft>
                        <a:buNone/>
                      </a:pPr>
                      <a:r>
                        <a:rPr lang="ru-RU" sz="2000" dirty="0">
                          <a:solidFill>
                            <a:schemeClr val="tx1"/>
                          </a:solidFill>
                          <a:effectLst/>
                          <a:latin typeface="Comic Sans MS" panose="030F0702030302020204" pitchFamily="66" charset="0"/>
                          <a:cs typeface="Times New Roman" panose="02020603050405020304" pitchFamily="18" charset="0"/>
                        </a:rPr>
                        <a:t>-2,2</a:t>
                      </a:r>
                      <a:endParaRPr lang="ru-KZ"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877913134"/>
                  </a:ext>
                </a:extLst>
              </a:tr>
              <a:tr h="672465">
                <a:tc>
                  <a:txBody>
                    <a:bodyPr/>
                    <a:lstStyle/>
                    <a:p>
                      <a:pPr>
                        <a:lnSpc>
                          <a:spcPct val="107000"/>
                        </a:lnSpc>
                        <a:spcAft>
                          <a:spcPts val="800"/>
                        </a:spcAft>
                        <a:buNone/>
                      </a:pPr>
                      <a:r>
                        <a:rPr lang="ru-RU" sz="2000" b="0" dirty="0" err="1">
                          <a:solidFill>
                            <a:schemeClr val="tx1"/>
                          </a:solidFill>
                          <a:effectLst/>
                          <a:latin typeface="Comic Sans MS" panose="030F0702030302020204" pitchFamily="66" charset="0"/>
                          <a:cs typeface="Arial" panose="020B0604020202020204" pitchFamily="34" charset="0"/>
                        </a:rPr>
                        <a:t>Ең</a:t>
                      </a:r>
                      <a:r>
                        <a:rPr lang="ru-RU" sz="2000" b="0" dirty="0">
                          <a:solidFill>
                            <a:schemeClr val="tx1"/>
                          </a:solidFill>
                          <a:effectLst/>
                          <a:latin typeface="Comic Sans MS" panose="030F0702030302020204" pitchFamily="66" charset="0"/>
                          <a:cs typeface="Arial" panose="020B0604020202020204" pitchFamily="34" charset="0"/>
                        </a:rPr>
                        <a:t> </a:t>
                      </a:r>
                      <a:r>
                        <a:rPr lang="ru-RU" sz="2000" b="0" dirty="0" err="1" smtClean="0">
                          <a:solidFill>
                            <a:schemeClr val="tx1"/>
                          </a:solidFill>
                          <a:effectLst/>
                          <a:latin typeface="Comic Sans MS" panose="030F0702030302020204" pitchFamily="66" charset="0"/>
                          <a:cs typeface="Arial" panose="020B0604020202020204" pitchFamily="34" charset="0"/>
                        </a:rPr>
                        <a:t>жоғары</a:t>
                      </a:r>
                      <a:r>
                        <a:rPr lang="ru-RU" sz="2000" b="0" dirty="0" smtClean="0">
                          <a:solidFill>
                            <a:schemeClr val="tx1"/>
                          </a:solidFill>
                          <a:effectLst/>
                          <a:latin typeface="Comic Sans MS" panose="030F0702030302020204" pitchFamily="66" charset="0"/>
                          <a:cs typeface="Arial" panose="020B0604020202020204" pitchFamily="34" charset="0"/>
                        </a:rPr>
                        <a:t> </a:t>
                      </a:r>
                      <a:r>
                        <a:rPr lang="ru-RU" sz="2000" b="0" dirty="0" err="1" smtClean="0">
                          <a:solidFill>
                            <a:schemeClr val="tx1"/>
                          </a:solidFill>
                          <a:effectLst/>
                          <a:latin typeface="Comic Sans MS" panose="030F0702030302020204" pitchFamily="66" charset="0"/>
                          <a:cs typeface="Arial" panose="020B0604020202020204" pitchFamily="34" charset="0"/>
                        </a:rPr>
                        <a:t>тығыздық</a:t>
                      </a:r>
                      <a:r>
                        <a:rPr lang="ru-RU" sz="2000" b="0" dirty="0" smtClean="0">
                          <a:solidFill>
                            <a:schemeClr val="tx1"/>
                          </a:solidFill>
                          <a:effectLst/>
                          <a:latin typeface="Comic Sans MS" panose="030F0702030302020204" pitchFamily="66" charset="0"/>
                          <a:cs typeface="Arial" panose="020B0604020202020204" pitchFamily="34" charset="0"/>
                        </a:rPr>
                        <a:t> </a:t>
                      </a:r>
                      <a:r>
                        <a:rPr lang="ru-RU" sz="2000" b="0" dirty="0" err="1" smtClean="0">
                          <a:solidFill>
                            <a:schemeClr val="tx1"/>
                          </a:solidFill>
                          <a:effectLst/>
                          <a:latin typeface="Comic Sans MS" panose="030F0702030302020204" pitchFamily="66" charset="0"/>
                          <a:cs typeface="Arial" panose="020B0604020202020204" pitchFamily="34" charset="0"/>
                        </a:rPr>
                        <a:t>байқалатын</a:t>
                      </a:r>
                      <a:r>
                        <a:rPr lang="ru-RU" sz="2000" b="0" dirty="0" smtClean="0">
                          <a:solidFill>
                            <a:schemeClr val="tx1"/>
                          </a:solidFill>
                          <a:effectLst/>
                          <a:latin typeface="Comic Sans MS" panose="030F0702030302020204" pitchFamily="66" charset="0"/>
                          <a:cs typeface="Arial" panose="020B0604020202020204" pitchFamily="34" charset="0"/>
                        </a:rPr>
                        <a:t> </a:t>
                      </a:r>
                      <a:r>
                        <a:rPr lang="ru-RU" sz="2000" b="0" dirty="0">
                          <a:solidFill>
                            <a:schemeClr val="tx1"/>
                          </a:solidFill>
                          <a:effectLst/>
                          <a:latin typeface="Comic Sans MS" panose="030F0702030302020204" pitchFamily="66" charset="0"/>
                          <a:cs typeface="Arial" panose="020B0604020202020204" pitchFamily="34" charset="0"/>
                        </a:rPr>
                        <a:t>температура, °С</a:t>
                      </a:r>
                      <a:endParaRPr lang="ru-KZ" sz="2000" b="0" dirty="0">
                        <a:solidFill>
                          <a:schemeClr val="tx1"/>
                        </a:solidFill>
                        <a:effectLst/>
                        <a:latin typeface="Comic Sans MS" panose="030F0702030302020204" pitchFamily="66" charset="0"/>
                        <a:ea typeface="Calibri" panose="020F0502020204030204" pitchFamily="34" charset="0"/>
                        <a:cs typeface="Arial" panose="020B0604020202020204" pitchFamily="34" charset="0"/>
                      </a:endParaRPr>
                    </a:p>
                  </a:txBody>
                  <a:tcPr marL="76200" marR="76200" marT="19050" marB="19050" anchor="ctr">
                    <a:solidFill>
                      <a:schemeClr val="accent1">
                        <a:lumMod val="20000"/>
                        <a:lumOff val="80000"/>
                      </a:schemeClr>
                    </a:solidFill>
                  </a:tcPr>
                </a:tc>
                <a:tc>
                  <a:txBody>
                    <a:bodyPr/>
                    <a:lstStyle/>
                    <a:p>
                      <a:pPr>
                        <a:lnSpc>
                          <a:spcPct val="107000"/>
                        </a:lnSpc>
                        <a:spcAft>
                          <a:spcPts val="800"/>
                        </a:spcAft>
                        <a:buNone/>
                      </a:pPr>
                      <a:r>
                        <a:rPr lang="ru-RU" sz="2000">
                          <a:solidFill>
                            <a:schemeClr val="tx1"/>
                          </a:solidFill>
                          <a:effectLst/>
                          <a:latin typeface="Comic Sans MS" panose="030F0702030302020204" pitchFamily="66" charset="0"/>
                          <a:cs typeface="Times New Roman" panose="02020603050405020304" pitchFamily="18" charset="0"/>
                        </a:rPr>
                        <a:t>4</a:t>
                      </a:r>
                      <a:endParaRPr lang="ru-KZ"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tc>
                <a:tc>
                  <a:txBody>
                    <a:bodyPr/>
                    <a:lstStyle/>
                    <a:p>
                      <a:pPr>
                        <a:lnSpc>
                          <a:spcPct val="107000"/>
                        </a:lnSpc>
                        <a:spcAft>
                          <a:spcPts val="800"/>
                        </a:spcAft>
                        <a:buNone/>
                      </a:pPr>
                      <a:r>
                        <a:rPr lang="ru-RU" sz="2000" dirty="0">
                          <a:solidFill>
                            <a:schemeClr val="tx1"/>
                          </a:solidFill>
                          <a:effectLst/>
                          <a:latin typeface="Comic Sans MS" panose="030F0702030302020204" pitchFamily="66" charset="0"/>
                          <a:cs typeface="Times New Roman" panose="02020603050405020304" pitchFamily="18" charset="0"/>
                        </a:rPr>
                        <a:t>2,9</a:t>
                      </a:r>
                      <a:endParaRPr lang="ru-KZ"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tc>
                <a:tc>
                  <a:txBody>
                    <a:bodyPr/>
                    <a:lstStyle/>
                    <a:p>
                      <a:pPr>
                        <a:lnSpc>
                          <a:spcPct val="107000"/>
                        </a:lnSpc>
                        <a:spcAft>
                          <a:spcPts val="800"/>
                        </a:spcAft>
                        <a:buNone/>
                      </a:pPr>
                      <a:r>
                        <a:rPr lang="ru-RU" sz="2000" dirty="0">
                          <a:solidFill>
                            <a:schemeClr val="tx1"/>
                          </a:solidFill>
                          <a:effectLst/>
                          <a:latin typeface="Comic Sans MS" panose="030F0702030302020204" pitchFamily="66" charset="0"/>
                          <a:cs typeface="Times New Roman" panose="02020603050405020304" pitchFamily="18" charset="0"/>
                        </a:rPr>
                        <a:t>1,9</a:t>
                      </a:r>
                      <a:endParaRPr lang="ru-KZ"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tc>
                <a:tc>
                  <a:txBody>
                    <a:bodyPr/>
                    <a:lstStyle/>
                    <a:p>
                      <a:pPr>
                        <a:lnSpc>
                          <a:spcPct val="107000"/>
                        </a:lnSpc>
                        <a:spcAft>
                          <a:spcPts val="800"/>
                        </a:spcAft>
                        <a:buNone/>
                      </a:pPr>
                      <a:r>
                        <a:rPr lang="ru-RU" sz="2000">
                          <a:solidFill>
                            <a:schemeClr val="tx1"/>
                          </a:solidFill>
                          <a:effectLst/>
                          <a:latin typeface="Comic Sans MS" panose="030F0702030302020204" pitchFamily="66" charset="0"/>
                          <a:cs typeface="Times New Roman" panose="02020603050405020304" pitchFamily="18" charset="0"/>
                        </a:rPr>
                        <a:t>0,8</a:t>
                      </a:r>
                      <a:endParaRPr lang="ru-KZ"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tc>
                <a:tc>
                  <a:txBody>
                    <a:bodyPr/>
                    <a:lstStyle/>
                    <a:p>
                      <a:pPr>
                        <a:lnSpc>
                          <a:spcPct val="107000"/>
                        </a:lnSpc>
                        <a:spcAft>
                          <a:spcPts val="800"/>
                        </a:spcAft>
                        <a:buNone/>
                      </a:pPr>
                      <a:r>
                        <a:rPr lang="ru-RU" sz="2000" dirty="0">
                          <a:solidFill>
                            <a:schemeClr val="tx1"/>
                          </a:solidFill>
                          <a:effectLst/>
                          <a:latin typeface="Comic Sans MS" panose="030F0702030302020204" pitchFamily="66" charset="0"/>
                          <a:cs typeface="Times New Roman" panose="02020603050405020304" pitchFamily="18" charset="0"/>
                        </a:rPr>
                        <a:t>0,3</a:t>
                      </a:r>
                      <a:endParaRPr lang="ru-KZ"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tc>
                <a:tc>
                  <a:txBody>
                    <a:bodyPr/>
                    <a:lstStyle/>
                    <a:p>
                      <a:pPr>
                        <a:lnSpc>
                          <a:spcPct val="107000"/>
                        </a:lnSpc>
                        <a:spcAft>
                          <a:spcPts val="800"/>
                        </a:spcAft>
                        <a:buNone/>
                      </a:pPr>
                      <a:r>
                        <a:rPr lang="ru-RU" sz="2000">
                          <a:solidFill>
                            <a:schemeClr val="tx1"/>
                          </a:solidFill>
                          <a:effectLst/>
                          <a:latin typeface="Comic Sans MS" panose="030F0702030302020204" pitchFamily="66" charset="0"/>
                          <a:cs typeface="Times New Roman" panose="02020603050405020304" pitchFamily="18" charset="0"/>
                        </a:rPr>
                        <a:t>-1,33</a:t>
                      </a:r>
                      <a:endParaRPr lang="ru-KZ"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tc>
                <a:tc>
                  <a:txBody>
                    <a:bodyPr/>
                    <a:lstStyle/>
                    <a:p>
                      <a:pPr>
                        <a:lnSpc>
                          <a:spcPct val="107000"/>
                        </a:lnSpc>
                        <a:spcAft>
                          <a:spcPts val="800"/>
                        </a:spcAft>
                        <a:buNone/>
                      </a:pPr>
                      <a:r>
                        <a:rPr lang="ru-RU" sz="2000">
                          <a:solidFill>
                            <a:schemeClr val="tx1"/>
                          </a:solidFill>
                          <a:effectLst/>
                          <a:latin typeface="Comic Sans MS" panose="030F0702030302020204" pitchFamily="66" charset="0"/>
                          <a:cs typeface="Times New Roman" panose="02020603050405020304" pitchFamily="18" charset="0"/>
                        </a:rPr>
                        <a:t>-2,5</a:t>
                      </a:r>
                      <a:endParaRPr lang="ru-KZ"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tc>
                <a:tc>
                  <a:txBody>
                    <a:bodyPr/>
                    <a:lstStyle/>
                    <a:p>
                      <a:pPr>
                        <a:lnSpc>
                          <a:spcPct val="107000"/>
                        </a:lnSpc>
                        <a:spcAft>
                          <a:spcPts val="800"/>
                        </a:spcAft>
                        <a:buNone/>
                      </a:pPr>
                      <a:r>
                        <a:rPr lang="ru-RU" sz="2000" dirty="0">
                          <a:solidFill>
                            <a:schemeClr val="tx1"/>
                          </a:solidFill>
                          <a:effectLst/>
                          <a:latin typeface="Comic Sans MS" panose="030F0702030302020204" pitchFamily="66" charset="0"/>
                          <a:cs typeface="Times New Roman" panose="02020603050405020304" pitchFamily="18" charset="0"/>
                        </a:rPr>
                        <a:t>-3,5</a:t>
                      </a:r>
                      <a:endParaRPr lang="ru-KZ"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tc>
                <a:tc>
                  <a:txBody>
                    <a:bodyPr/>
                    <a:lstStyle/>
                    <a:p>
                      <a:pPr>
                        <a:lnSpc>
                          <a:spcPct val="107000"/>
                        </a:lnSpc>
                        <a:spcAft>
                          <a:spcPts val="800"/>
                        </a:spcAft>
                        <a:buNone/>
                      </a:pPr>
                      <a:r>
                        <a:rPr lang="ru-RU" sz="2000" dirty="0">
                          <a:solidFill>
                            <a:schemeClr val="tx1"/>
                          </a:solidFill>
                          <a:effectLst/>
                          <a:latin typeface="Comic Sans MS" panose="030F0702030302020204" pitchFamily="66" charset="0"/>
                          <a:cs typeface="Times New Roman" panose="02020603050405020304" pitchFamily="18" charset="0"/>
                        </a:rPr>
                        <a:t>-4,5</a:t>
                      </a:r>
                      <a:endParaRPr lang="ru-KZ"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860414265"/>
                  </a:ext>
                </a:extLst>
              </a:tr>
            </a:tbl>
          </a:graphicData>
        </a:graphic>
      </p:graphicFrame>
      <p:sp>
        <p:nvSpPr>
          <p:cNvPr id="5" name="Прямоугольник 4"/>
          <p:cNvSpPr/>
          <p:nvPr/>
        </p:nvSpPr>
        <p:spPr>
          <a:xfrm>
            <a:off x="929638" y="4524297"/>
            <a:ext cx="11019343" cy="1554272"/>
          </a:xfrm>
          <a:prstGeom prst="rect">
            <a:avLst/>
          </a:prstGeom>
          <a:ln>
            <a:solidFill>
              <a:srgbClr val="00B0F0"/>
            </a:solidFill>
          </a:ln>
        </p:spPr>
        <p:txBody>
          <a:bodyPr wrap="square">
            <a:spAutoFit/>
          </a:bodyPr>
          <a:lstStyle/>
          <a:p>
            <a:pPr algn="just"/>
            <a:r>
              <a:rPr lang="ru-RU" sz="1900" dirty="0" err="1">
                <a:latin typeface="Comic Sans MS" panose="030F0702030302020204" pitchFamily="66" charset="0"/>
                <a:cs typeface="Arial" panose="020B0604020202020204" pitchFamily="34" charset="0"/>
              </a:rPr>
              <a:t>Судың</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тұздылығы</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артқан</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сайын</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қату</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температурасы</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төмендей</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береді</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Сол</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себепті</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тұздылығы</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жоғары</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болатын</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терең</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көлдердің</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небір</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қатты</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аяздарда</a:t>
            </a:r>
            <a:r>
              <a:rPr lang="ru-RU" sz="1900" dirty="0">
                <a:latin typeface="Comic Sans MS" panose="030F0702030302020204" pitchFamily="66" charset="0"/>
                <a:cs typeface="Arial" panose="020B0604020202020204" pitchFamily="34" charset="0"/>
              </a:rPr>
              <a:t> да </a:t>
            </a:r>
            <a:r>
              <a:rPr lang="ru-RU" sz="1900" dirty="0" err="1">
                <a:latin typeface="Comic Sans MS" panose="030F0702030302020204" pitchFamily="66" charset="0"/>
                <a:cs typeface="Arial" panose="020B0604020202020204" pitchFamily="34" charset="0"/>
              </a:rPr>
              <a:t>қата</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қоюы</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қиын</a:t>
            </a:r>
            <a:r>
              <a:rPr lang="ru-RU" sz="1900" dirty="0">
                <a:latin typeface="Comic Sans MS" panose="030F0702030302020204" pitchFamily="66" charset="0"/>
                <a:cs typeface="Arial" panose="020B0604020202020204" pitchFamily="34" charset="0"/>
              </a:rPr>
              <a:t>. Ал </a:t>
            </a:r>
            <a:r>
              <a:rPr lang="ru-RU" sz="1900" dirty="0" err="1">
                <a:latin typeface="Comic Sans MS" panose="030F0702030302020204" pitchFamily="66" charset="0"/>
                <a:cs typeface="Arial" panose="020B0604020202020204" pitchFamily="34" charset="0"/>
              </a:rPr>
              <a:t>мұхит</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жағдайында</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беткі</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тұзды</a:t>
            </a:r>
            <a:r>
              <a:rPr lang="ru-RU" sz="1900" dirty="0">
                <a:latin typeface="Comic Sans MS" panose="030F0702030302020204" pitchFamily="66" charset="0"/>
                <a:cs typeface="Arial" panose="020B0604020202020204" pitchFamily="34" charset="0"/>
              </a:rPr>
              <a:t> су </a:t>
            </a:r>
            <a:r>
              <a:rPr lang="ru-RU" sz="1900" dirty="0" err="1">
                <a:latin typeface="Comic Sans MS" panose="030F0702030302020204" pitchFamily="66" charset="0"/>
                <a:cs typeface="Arial" panose="020B0604020202020204" pitchFamily="34" charset="0"/>
              </a:rPr>
              <a:t>қату</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барысында</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біртіндеп</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тығыздығы</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артып</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төменге</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батады</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Осының</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нәтижесінде</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мұхиттың</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неғүрлым</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төмен</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қабаттарына</a:t>
            </a:r>
            <a:r>
              <a:rPr lang="ru-RU" sz="1900" dirty="0">
                <a:latin typeface="Comic Sans MS" panose="030F0702030302020204" pitchFamily="66" charset="0"/>
                <a:cs typeface="Arial" panose="020B0604020202020204" pitchFamily="34" charset="0"/>
              </a:rPr>
              <a:t> оттек </a:t>
            </a:r>
            <a:r>
              <a:rPr lang="ru-RU" sz="1900" dirty="0" err="1">
                <a:latin typeface="Comic Sans MS" panose="030F0702030302020204" pitchFamily="66" charset="0"/>
                <a:cs typeface="Arial" panose="020B0604020202020204" pitchFamily="34" charset="0"/>
              </a:rPr>
              <a:t>жеткізіліп</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ондағы</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тіршілікті</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камтамасыз</a:t>
            </a:r>
            <a:r>
              <a:rPr lang="ru-RU" sz="1900" dirty="0">
                <a:latin typeface="Comic Sans MS" panose="030F0702030302020204" pitchFamily="66" charset="0"/>
                <a:cs typeface="Arial" panose="020B0604020202020204" pitchFamily="34" charset="0"/>
              </a:rPr>
              <a:t> </a:t>
            </a:r>
            <a:r>
              <a:rPr lang="ru-RU" sz="1900" dirty="0" err="1">
                <a:latin typeface="Comic Sans MS" panose="030F0702030302020204" pitchFamily="66" charset="0"/>
                <a:cs typeface="Arial" panose="020B0604020202020204" pitchFamily="34" charset="0"/>
              </a:rPr>
              <a:t>етеді</a:t>
            </a:r>
            <a:r>
              <a:rPr lang="ru-RU" sz="1900" dirty="0">
                <a:latin typeface="Comic Sans MS" panose="030F0702030302020204" pitchFamily="66" charset="0"/>
                <a:cs typeface="Arial" panose="020B0604020202020204" pitchFamily="34" charset="0"/>
              </a:rPr>
              <a:t>.</a:t>
            </a:r>
            <a:endParaRPr lang="ru-KZ" sz="1900"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691256760"/>
      </p:ext>
    </p:extLst>
  </p:cSld>
  <p:clrMapOvr>
    <a:masterClrMapping/>
  </p:clrMapOvr>
</p:sld>
</file>

<file path=ppt/theme/theme1.xml><?xml version="1.0" encoding="utf-8"?>
<a:theme xmlns:a="http://schemas.openxmlformats.org/drawingml/2006/main" name="Уголки">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Уголки">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Уголк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TM10001105[[fn=Уголки]]</Template>
  <TotalTime>246</TotalTime>
  <Words>1417</Words>
  <Application>Microsoft Office PowerPoint</Application>
  <PresentationFormat>Широкоэкранный</PresentationFormat>
  <Paragraphs>110</Paragraphs>
  <Slides>21</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Calibri</vt:lpstr>
      <vt:lpstr>Comic Sans MS</vt:lpstr>
      <vt:lpstr>Franklin Gothic Book</vt:lpstr>
      <vt:lpstr>Times New Roman</vt:lpstr>
      <vt:lpstr>Уголки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Гидросфераның құрамдас бөліктері және олардағы су көлемі</vt:lpstr>
      <vt:lpstr>Презентация PowerPoint</vt:lpstr>
      <vt:lpstr>Су тұздылығының оның басқа қасиеттеріне әсері  (Н.П.Неклюкова бойынша)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Қорытынды</vt:lpstr>
      <vt:lpstr>Әдебиеттер және ресурстар:</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Tolganay Ryskali</dc:creator>
  <cp:lastModifiedBy>Lenovo</cp:lastModifiedBy>
  <cp:revision>19</cp:revision>
  <dcterms:created xsi:type="dcterms:W3CDTF">2025-11-01T16:53:23Z</dcterms:created>
  <dcterms:modified xsi:type="dcterms:W3CDTF">2025-11-07T05:52:59Z</dcterms:modified>
</cp:coreProperties>
</file>